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4" r:id="rId2"/>
    <p:sldMasterId id="2147483708" r:id="rId3"/>
  </p:sldMasterIdLst>
  <p:notesMasterIdLst>
    <p:notesMasterId r:id="rId53"/>
  </p:notesMasterIdLst>
  <p:handoutMasterIdLst>
    <p:handoutMasterId r:id="rId54"/>
  </p:handoutMasterIdLst>
  <p:sldIdLst>
    <p:sldId id="519" r:id="rId4"/>
    <p:sldId id="523" r:id="rId5"/>
    <p:sldId id="615" r:id="rId6"/>
    <p:sldId id="685" r:id="rId7"/>
    <p:sldId id="678" r:id="rId8"/>
    <p:sldId id="679" r:id="rId9"/>
    <p:sldId id="680" r:id="rId10"/>
    <p:sldId id="695" r:id="rId11"/>
    <p:sldId id="707" r:id="rId12"/>
    <p:sldId id="708" r:id="rId13"/>
    <p:sldId id="725" r:id="rId14"/>
    <p:sldId id="724" r:id="rId15"/>
    <p:sldId id="709" r:id="rId16"/>
    <p:sldId id="655" r:id="rId17"/>
    <p:sldId id="656" r:id="rId18"/>
    <p:sldId id="700" r:id="rId19"/>
    <p:sldId id="714" r:id="rId20"/>
    <p:sldId id="713" r:id="rId21"/>
    <p:sldId id="701" r:id="rId22"/>
    <p:sldId id="710" r:id="rId23"/>
    <p:sldId id="702" r:id="rId24"/>
    <p:sldId id="703" r:id="rId25"/>
    <p:sldId id="629" r:id="rId26"/>
    <p:sldId id="686" r:id="rId27"/>
    <p:sldId id="715" r:id="rId28"/>
    <p:sldId id="716" r:id="rId29"/>
    <p:sldId id="717" r:id="rId30"/>
    <p:sldId id="718" r:id="rId31"/>
    <p:sldId id="719" r:id="rId32"/>
    <p:sldId id="720" r:id="rId33"/>
    <p:sldId id="721" r:id="rId34"/>
    <p:sldId id="722" r:id="rId35"/>
    <p:sldId id="630" r:id="rId36"/>
    <p:sldId id="690" r:id="rId37"/>
    <p:sldId id="704" r:id="rId38"/>
    <p:sldId id="723" r:id="rId39"/>
    <p:sldId id="636" r:id="rId40"/>
    <p:sldId id="699" r:id="rId41"/>
    <p:sldId id="683" r:id="rId42"/>
    <p:sldId id="682" r:id="rId43"/>
    <p:sldId id="639" r:id="rId44"/>
    <p:sldId id="640" r:id="rId45"/>
    <p:sldId id="641" r:id="rId46"/>
    <p:sldId id="478" r:id="rId47"/>
    <p:sldId id="693" r:id="rId48"/>
    <p:sldId id="705" r:id="rId49"/>
    <p:sldId id="520" r:id="rId50"/>
    <p:sldId id="606" r:id="rId51"/>
    <p:sldId id="522" r:id="rId52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C0"/>
    <a:srgbClr val="0061B2"/>
    <a:srgbClr val="54B948"/>
    <a:srgbClr val="D2DBE4"/>
    <a:srgbClr val="B9C7D4"/>
    <a:srgbClr val="AAB7D5"/>
    <a:srgbClr val="AABBBE"/>
    <a:srgbClr val="BABBBE"/>
    <a:srgbClr val="C9CACC"/>
    <a:srgbClr val="5782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29" autoAdjust="0"/>
    <p:restoredTop sz="91023" autoAdjust="0"/>
  </p:normalViewPr>
  <p:slideViewPr>
    <p:cSldViewPr snapToObjects="1">
      <p:cViewPr varScale="1">
        <p:scale>
          <a:sx n="67" d="100"/>
          <a:sy n="67" d="100"/>
        </p:scale>
        <p:origin x="-12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3" d="100"/>
          <a:sy n="53" d="100"/>
        </p:scale>
        <p:origin x="2826" y="96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BCE841-0B92-4B95-B0B4-A3C52C120481}" type="doc">
      <dgm:prSet loTypeId="urn:microsoft.com/office/officeart/2005/8/layout/radial4" loCatId="relationship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171EED24-CE5E-45C2-99B8-ADF7D71B6B4E}">
      <dgm:prSet phldrT="[Text]"/>
      <dgm:spPr/>
      <dgm:t>
        <a:bodyPr/>
        <a:lstStyle/>
        <a:p>
          <a:r>
            <a:rPr lang="en-US" b="1" dirty="0" smtClean="0"/>
            <a:t>Reserves</a:t>
          </a:r>
          <a:endParaRPr lang="en-US" b="1" dirty="0"/>
        </a:p>
      </dgm:t>
    </dgm:pt>
    <dgm:pt modelId="{FF8A99E1-722E-4526-B406-4C93AEC7F3DF}" type="parTrans" cxnId="{E8ED97FA-9C9A-4CB0-A64F-4DB77E4BBFD4}">
      <dgm:prSet/>
      <dgm:spPr/>
      <dgm:t>
        <a:bodyPr/>
        <a:lstStyle/>
        <a:p>
          <a:endParaRPr lang="en-US"/>
        </a:p>
      </dgm:t>
    </dgm:pt>
    <dgm:pt modelId="{75B31629-A0C6-48C7-86BB-A0C8620C1C0C}" type="sibTrans" cxnId="{E8ED97FA-9C9A-4CB0-A64F-4DB77E4BBFD4}">
      <dgm:prSet/>
      <dgm:spPr/>
      <dgm:t>
        <a:bodyPr/>
        <a:lstStyle/>
        <a:p>
          <a:endParaRPr lang="en-US"/>
        </a:p>
      </dgm:t>
    </dgm:pt>
    <dgm:pt modelId="{787CE967-C9CF-43E3-87C0-A7D7C11710BD}">
      <dgm:prSet phldrT="[Text]"/>
      <dgm:spPr/>
      <dgm:t>
        <a:bodyPr/>
        <a:lstStyle/>
        <a:p>
          <a:r>
            <a:rPr lang="en-US" dirty="0" smtClean="0"/>
            <a:t>Annual  Surplus Designation</a:t>
          </a:r>
          <a:endParaRPr lang="en-US" dirty="0"/>
        </a:p>
      </dgm:t>
    </dgm:pt>
    <dgm:pt modelId="{29ED4B94-BC73-479B-99FE-EA25DF824A7F}" type="parTrans" cxnId="{D43CE664-02F4-4ACE-AAF9-1B32C87AB576}">
      <dgm:prSet/>
      <dgm:spPr/>
      <dgm:t>
        <a:bodyPr/>
        <a:lstStyle/>
        <a:p>
          <a:endParaRPr lang="en-US"/>
        </a:p>
      </dgm:t>
    </dgm:pt>
    <dgm:pt modelId="{170865AE-7EF4-40C6-9128-1F3651B6ED70}" type="sibTrans" cxnId="{D43CE664-02F4-4ACE-AAF9-1B32C87AB576}">
      <dgm:prSet/>
      <dgm:spPr/>
      <dgm:t>
        <a:bodyPr/>
        <a:lstStyle/>
        <a:p>
          <a:endParaRPr lang="en-US"/>
        </a:p>
      </dgm:t>
    </dgm:pt>
    <dgm:pt modelId="{A010BD8D-E4FD-4616-86C5-D705325B0933}">
      <dgm:prSet phldrT="[Text]"/>
      <dgm:spPr/>
      <dgm:t>
        <a:bodyPr/>
        <a:lstStyle/>
        <a:p>
          <a:r>
            <a:rPr lang="en-US" dirty="0" smtClean="0"/>
            <a:t>Budgetary  Line Item      for Annual Replenishment</a:t>
          </a:r>
          <a:endParaRPr lang="en-US" dirty="0"/>
        </a:p>
      </dgm:t>
    </dgm:pt>
    <dgm:pt modelId="{C311C199-1EDF-401E-84F9-B136992BE930}" type="parTrans" cxnId="{8353D9E1-B654-4FBF-B167-53EEF4F56C9D}">
      <dgm:prSet/>
      <dgm:spPr/>
      <dgm:t>
        <a:bodyPr/>
        <a:lstStyle/>
        <a:p>
          <a:endParaRPr lang="en-US"/>
        </a:p>
      </dgm:t>
    </dgm:pt>
    <dgm:pt modelId="{28C4A780-B144-4076-AE42-4DC31A062EE5}" type="sibTrans" cxnId="{8353D9E1-B654-4FBF-B167-53EEF4F56C9D}">
      <dgm:prSet/>
      <dgm:spPr/>
      <dgm:t>
        <a:bodyPr/>
        <a:lstStyle/>
        <a:p>
          <a:endParaRPr lang="en-US"/>
        </a:p>
      </dgm:t>
    </dgm:pt>
    <dgm:pt modelId="{97168CA8-12D1-4689-9632-7E5FADFE0BD5}">
      <dgm:prSet phldrT="[Text]"/>
      <dgm:spPr/>
      <dgm:t>
        <a:bodyPr/>
        <a:lstStyle/>
        <a:p>
          <a:r>
            <a:rPr lang="en-US" dirty="0" smtClean="0"/>
            <a:t>Re-designation   of Special Purpose  Funds</a:t>
          </a:r>
          <a:endParaRPr lang="en-US" dirty="0"/>
        </a:p>
      </dgm:t>
    </dgm:pt>
    <dgm:pt modelId="{B34E3D51-47F7-4C9D-90F2-D3C23C1643E6}" type="parTrans" cxnId="{6E9C46C9-3B2C-4CCD-8FA7-9582BB08BB7A}">
      <dgm:prSet/>
      <dgm:spPr/>
      <dgm:t>
        <a:bodyPr/>
        <a:lstStyle/>
        <a:p>
          <a:endParaRPr lang="en-US"/>
        </a:p>
      </dgm:t>
    </dgm:pt>
    <dgm:pt modelId="{F951328A-F9EC-493C-9737-630818AE0A08}" type="sibTrans" cxnId="{6E9C46C9-3B2C-4CCD-8FA7-9582BB08BB7A}">
      <dgm:prSet/>
      <dgm:spPr/>
      <dgm:t>
        <a:bodyPr/>
        <a:lstStyle/>
        <a:p>
          <a:endParaRPr lang="en-US"/>
        </a:p>
      </dgm:t>
    </dgm:pt>
    <dgm:pt modelId="{5AE07F0A-DBF8-443F-8203-D86E205721A4}">
      <dgm:prSet phldrT="[Text]"/>
      <dgm:spPr/>
      <dgm:t>
        <a:bodyPr/>
        <a:lstStyle/>
        <a:p>
          <a:r>
            <a:rPr lang="en-US" dirty="0" smtClean="0"/>
            <a:t>Targeted Foundation Investment</a:t>
          </a:r>
          <a:endParaRPr lang="en-US" dirty="0"/>
        </a:p>
      </dgm:t>
    </dgm:pt>
    <dgm:pt modelId="{C08F1954-820F-4133-B72A-AB9E5D770253}" type="parTrans" cxnId="{5CC3AEB9-5726-4497-A97D-EDD0646AE34D}">
      <dgm:prSet/>
      <dgm:spPr/>
      <dgm:t>
        <a:bodyPr/>
        <a:lstStyle/>
        <a:p>
          <a:endParaRPr lang="en-US"/>
        </a:p>
      </dgm:t>
    </dgm:pt>
    <dgm:pt modelId="{05CE6C60-F401-47D0-8197-16918F982B00}" type="sibTrans" cxnId="{5CC3AEB9-5726-4497-A97D-EDD0646AE34D}">
      <dgm:prSet/>
      <dgm:spPr/>
      <dgm:t>
        <a:bodyPr/>
        <a:lstStyle/>
        <a:p>
          <a:endParaRPr lang="en-US"/>
        </a:p>
      </dgm:t>
    </dgm:pt>
    <dgm:pt modelId="{DAA74289-30A5-4636-B36E-6B2908F336C8}" type="pres">
      <dgm:prSet presAssocID="{E9BCE841-0B92-4B95-B0B4-A3C52C12048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2FF7EF-6B33-4587-ADB4-0D34649E97AD}" type="pres">
      <dgm:prSet presAssocID="{171EED24-CE5E-45C2-99B8-ADF7D71B6B4E}" presName="centerShape" presStyleLbl="node0" presStyleIdx="0" presStyleCnt="1"/>
      <dgm:spPr/>
      <dgm:t>
        <a:bodyPr/>
        <a:lstStyle/>
        <a:p>
          <a:endParaRPr lang="en-US"/>
        </a:p>
      </dgm:t>
    </dgm:pt>
    <dgm:pt modelId="{8AD5BE2E-72BD-411B-BC71-B5CA532AA990}" type="pres">
      <dgm:prSet presAssocID="{29ED4B94-BC73-479B-99FE-EA25DF824A7F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040E410F-C6AF-4936-A200-DCF8061FA74D}" type="pres">
      <dgm:prSet presAssocID="{787CE967-C9CF-43E3-87C0-A7D7C11710B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70721D-F11E-4D35-851B-2992D3C3A535}" type="pres">
      <dgm:prSet presAssocID="{C311C199-1EDF-401E-84F9-B136992BE930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22AF3C26-5947-4F6E-A8C4-82C992478BE8}" type="pres">
      <dgm:prSet presAssocID="{A010BD8D-E4FD-4616-86C5-D705325B093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F205D-33EB-4A8F-B4F9-DC40876C14A6}" type="pres">
      <dgm:prSet presAssocID="{B34E3D51-47F7-4C9D-90F2-D3C23C1643E6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E503466F-52D6-4FB2-87B8-5FE6556A61E6}" type="pres">
      <dgm:prSet presAssocID="{97168CA8-12D1-4689-9632-7E5FADFE0BD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112021-6E66-41C6-905E-3D1ED4F21AB7}" type="pres">
      <dgm:prSet presAssocID="{C08F1954-820F-4133-B72A-AB9E5D770253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5BDA823B-A98F-4917-8A21-58BCDB357D30}" type="pres">
      <dgm:prSet presAssocID="{5AE07F0A-DBF8-443F-8203-D86E205721A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A408FF-C914-4FAF-8F59-84D3BE37DACE}" type="presOf" srcId="{97168CA8-12D1-4689-9632-7E5FADFE0BD5}" destId="{E503466F-52D6-4FB2-87B8-5FE6556A61E6}" srcOrd="0" destOrd="0" presId="urn:microsoft.com/office/officeart/2005/8/layout/radial4"/>
    <dgm:cxn modelId="{2E492370-171C-485B-876C-E9014B80CAA5}" type="presOf" srcId="{A010BD8D-E4FD-4616-86C5-D705325B0933}" destId="{22AF3C26-5947-4F6E-A8C4-82C992478BE8}" srcOrd="0" destOrd="0" presId="urn:microsoft.com/office/officeart/2005/8/layout/radial4"/>
    <dgm:cxn modelId="{5CC3AEB9-5726-4497-A97D-EDD0646AE34D}" srcId="{171EED24-CE5E-45C2-99B8-ADF7D71B6B4E}" destId="{5AE07F0A-DBF8-443F-8203-D86E205721A4}" srcOrd="3" destOrd="0" parTransId="{C08F1954-820F-4133-B72A-AB9E5D770253}" sibTransId="{05CE6C60-F401-47D0-8197-16918F982B00}"/>
    <dgm:cxn modelId="{29AE17CE-3E75-4C43-BBCD-5E1730233A36}" type="presOf" srcId="{787CE967-C9CF-43E3-87C0-A7D7C11710BD}" destId="{040E410F-C6AF-4936-A200-DCF8061FA74D}" srcOrd="0" destOrd="0" presId="urn:microsoft.com/office/officeart/2005/8/layout/radial4"/>
    <dgm:cxn modelId="{160514FC-2864-4014-940A-C98D21E47362}" type="presOf" srcId="{C311C199-1EDF-401E-84F9-B136992BE930}" destId="{4A70721D-F11E-4D35-851B-2992D3C3A535}" srcOrd="0" destOrd="0" presId="urn:microsoft.com/office/officeart/2005/8/layout/radial4"/>
    <dgm:cxn modelId="{83F0CEAD-5BB4-47D8-B599-8FF3B6C461B6}" type="presOf" srcId="{E9BCE841-0B92-4B95-B0B4-A3C52C120481}" destId="{DAA74289-30A5-4636-B36E-6B2908F336C8}" srcOrd="0" destOrd="0" presId="urn:microsoft.com/office/officeart/2005/8/layout/radial4"/>
    <dgm:cxn modelId="{6E9C46C9-3B2C-4CCD-8FA7-9582BB08BB7A}" srcId="{171EED24-CE5E-45C2-99B8-ADF7D71B6B4E}" destId="{97168CA8-12D1-4689-9632-7E5FADFE0BD5}" srcOrd="2" destOrd="0" parTransId="{B34E3D51-47F7-4C9D-90F2-D3C23C1643E6}" sibTransId="{F951328A-F9EC-493C-9737-630818AE0A08}"/>
    <dgm:cxn modelId="{8353D9E1-B654-4FBF-B167-53EEF4F56C9D}" srcId="{171EED24-CE5E-45C2-99B8-ADF7D71B6B4E}" destId="{A010BD8D-E4FD-4616-86C5-D705325B0933}" srcOrd="1" destOrd="0" parTransId="{C311C199-1EDF-401E-84F9-B136992BE930}" sibTransId="{28C4A780-B144-4076-AE42-4DC31A062EE5}"/>
    <dgm:cxn modelId="{0DBAF2D2-E3BE-49A4-B321-FB54078C8D90}" type="presOf" srcId="{29ED4B94-BC73-479B-99FE-EA25DF824A7F}" destId="{8AD5BE2E-72BD-411B-BC71-B5CA532AA990}" srcOrd="0" destOrd="0" presId="urn:microsoft.com/office/officeart/2005/8/layout/radial4"/>
    <dgm:cxn modelId="{F81DB513-AE13-4CB3-82DD-A917A83FE763}" type="presOf" srcId="{171EED24-CE5E-45C2-99B8-ADF7D71B6B4E}" destId="{FB2FF7EF-6B33-4587-ADB4-0D34649E97AD}" srcOrd="0" destOrd="0" presId="urn:microsoft.com/office/officeart/2005/8/layout/radial4"/>
    <dgm:cxn modelId="{E8ED97FA-9C9A-4CB0-A64F-4DB77E4BBFD4}" srcId="{E9BCE841-0B92-4B95-B0B4-A3C52C120481}" destId="{171EED24-CE5E-45C2-99B8-ADF7D71B6B4E}" srcOrd="0" destOrd="0" parTransId="{FF8A99E1-722E-4526-B406-4C93AEC7F3DF}" sibTransId="{75B31629-A0C6-48C7-86BB-A0C8620C1C0C}"/>
    <dgm:cxn modelId="{488B3D82-6185-447E-9A01-56836B95D50D}" type="presOf" srcId="{C08F1954-820F-4133-B72A-AB9E5D770253}" destId="{E1112021-6E66-41C6-905E-3D1ED4F21AB7}" srcOrd="0" destOrd="0" presId="urn:microsoft.com/office/officeart/2005/8/layout/radial4"/>
    <dgm:cxn modelId="{D43CE664-02F4-4ACE-AAF9-1B32C87AB576}" srcId="{171EED24-CE5E-45C2-99B8-ADF7D71B6B4E}" destId="{787CE967-C9CF-43E3-87C0-A7D7C11710BD}" srcOrd="0" destOrd="0" parTransId="{29ED4B94-BC73-479B-99FE-EA25DF824A7F}" sibTransId="{170865AE-7EF4-40C6-9128-1F3651B6ED70}"/>
    <dgm:cxn modelId="{31A760FB-207F-4E57-AE30-D8692D2BF111}" type="presOf" srcId="{B34E3D51-47F7-4C9D-90F2-D3C23C1643E6}" destId="{D8CF205D-33EB-4A8F-B4F9-DC40876C14A6}" srcOrd="0" destOrd="0" presId="urn:microsoft.com/office/officeart/2005/8/layout/radial4"/>
    <dgm:cxn modelId="{6EB82D3B-83C9-42F3-B24E-A3F7BE5A8C07}" type="presOf" srcId="{5AE07F0A-DBF8-443F-8203-D86E205721A4}" destId="{5BDA823B-A98F-4917-8A21-58BCDB357D30}" srcOrd="0" destOrd="0" presId="urn:microsoft.com/office/officeart/2005/8/layout/radial4"/>
    <dgm:cxn modelId="{E7A9D7DC-C5C6-404D-BBD8-33BD00AAC803}" type="presParOf" srcId="{DAA74289-30A5-4636-B36E-6B2908F336C8}" destId="{FB2FF7EF-6B33-4587-ADB4-0D34649E97AD}" srcOrd="0" destOrd="0" presId="urn:microsoft.com/office/officeart/2005/8/layout/radial4"/>
    <dgm:cxn modelId="{C5DB4BE1-1E6A-43C5-96A1-BF1CA3F4EA4E}" type="presParOf" srcId="{DAA74289-30A5-4636-B36E-6B2908F336C8}" destId="{8AD5BE2E-72BD-411B-BC71-B5CA532AA990}" srcOrd="1" destOrd="0" presId="urn:microsoft.com/office/officeart/2005/8/layout/radial4"/>
    <dgm:cxn modelId="{04C2F507-6750-4686-AD35-D24623C89A04}" type="presParOf" srcId="{DAA74289-30A5-4636-B36E-6B2908F336C8}" destId="{040E410F-C6AF-4936-A200-DCF8061FA74D}" srcOrd="2" destOrd="0" presId="urn:microsoft.com/office/officeart/2005/8/layout/radial4"/>
    <dgm:cxn modelId="{6486778E-7827-4000-9DAF-E78E43054B0D}" type="presParOf" srcId="{DAA74289-30A5-4636-B36E-6B2908F336C8}" destId="{4A70721D-F11E-4D35-851B-2992D3C3A535}" srcOrd="3" destOrd="0" presId="urn:microsoft.com/office/officeart/2005/8/layout/radial4"/>
    <dgm:cxn modelId="{A0CA8959-6755-4D6D-BEA4-41DCAA952FE7}" type="presParOf" srcId="{DAA74289-30A5-4636-B36E-6B2908F336C8}" destId="{22AF3C26-5947-4F6E-A8C4-82C992478BE8}" srcOrd="4" destOrd="0" presId="urn:microsoft.com/office/officeart/2005/8/layout/radial4"/>
    <dgm:cxn modelId="{8496D12C-95A4-4FBD-BF79-7F9CE5521587}" type="presParOf" srcId="{DAA74289-30A5-4636-B36E-6B2908F336C8}" destId="{D8CF205D-33EB-4A8F-B4F9-DC40876C14A6}" srcOrd="5" destOrd="0" presId="urn:microsoft.com/office/officeart/2005/8/layout/radial4"/>
    <dgm:cxn modelId="{1C5E6313-0796-4CD9-9E42-A7021627FEC3}" type="presParOf" srcId="{DAA74289-30A5-4636-B36E-6B2908F336C8}" destId="{E503466F-52D6-4FB2-87B8-5FE6556A61E6}" srcOrd="6" destOrd="0" presId="urn:microsoft.com/office/officeart/2005/8/layout/radial4"/>
    <dgm:cxn modelId="{958E2A3F-26D7-4EC5-AD2D-BBD9D6D0C060}" type="presParOf" srcId="{DAA74289-30A5-4636-B36E-6B2908F336C8}" destId="{E1112021-6E66-41C6-905E-3D1ED4F21AB7}" srcOrd="7" destOrd="0" presId="urn:microsoft.com/office/officeart/2005/8/layout/radial4"/>
    <dgm:cxn modelId="{DD619536-5D66-4366-B4EA-A5E623CD94ED}" type="presParOf" srcId="{DAA74289-30A5-4636-B36E-6B2908F336C8}" destId="{5BDA823B-A98F-4917-8A21-58BCDB357D30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D049AD-1A17-45EA-9B4B-043F61EF1B34}" type="doc">
      <dgm:prSet loTypeId="urn:microsoft.com/office/officeart/2005/8/layout/default#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9D9F8F0B-1256-46AC-8A50-D265D9E91CA9}">
      <dgm:prSet phldrT="[Text]" custT="1"/>
      <dgm:spPr/>
      <dgm:t>
        <a:bodyPr/>
        <a:lstStyle/>
        <a:p>
          <a:r>
            <a:rPr lang="en-US" sz="2600" dirty="0" smtClean="0"/>
            <a:t>Facilitates the </a:t>
          </a:r>
          <a:r>
            <a:rPr lang="en-US" sz="2600" b="1" dirty="0" smtClean="0">
              <a:solidFill>
                <a:srgbClr val="0076C0"/>
              </a:solidFill>
            </a:rPr>
            <a:t>integration of operational and strategic </a:t>
          </a:r>
          <a:r>
            <a:rPr lang="en-US" sz="2600" dirty="0" smtClean="0"/>
            <a:t>planning</a:t>
          </a:r>
          <a:endParaRPr lang="en-US" sz="2600" dirty="0"/>
        </a:p>
      </dgm:t>
    </dgm:pt>
    <dgm:pt modelId="{7B54B2EE-4CA7-4A49-B57D-0030E054DE1B}" type="parTrans" cxnId="{5698B7D1-E0E6-4EFD-8376-5A398031591D}">
      <dgm:prSet/>
      <dgm:spPr/>
      <dgm:t>
        <a:bodyPr/>
        <a:lstStyle/>
        <a:p>
          <a:endParaRPr lang="en-US"/>
        </a:p>
      </dgm:t>
    </dgm:pt>
    <dgm:pt modelId="{39F88ED0-B61D-419F-A688-0FF9AD30AFEB}" type="sibTrans" cxnId="{5698B7D1-E0E6-4EFD-8376-5A398031591D}">
      <dgm:prSet/>
      <dgm:spPr/>
      <dgm:t>
        <a:bodyPr/>
        <a:lstStyle/>
        <a:p>
          <a:endParaRPr lang="en-US"/>
        </a:p>
      </dgm:t>
    </dgm:pt>
    <dgm:pt modelId="{A6CB2659-44E7-45F3-AF79-33F94C15993A}">
      <dgm:prSet phldrT="[Text]" custT="1"/>
      <dgm:spPr/>
      <dgm:t>
        <a:bodyPr/>
        <a:lstStyle/>
        <a:p>
          <a:r>
            <a:rPr lang="en-US" sz="2600" dirty="0" smtClean="0"/>
            <a:t>Provides a forum to address significant </a:t>
          </a:r>
          <a:r>
            <a:rPr lang="en-US" sz="2600" b="1" dirty="0" smtClean="0">
              <a:solidFill>
                <a:srgbClr val="0076C0"/>
              </a:solidFill>
            </a:rPr>
            <a:t>long-term issues</a:t>
          </a:r>
          <a:endParaRPr lang="en-US" sz="2600" dirty="0">
            <a:solidFill>
              <a:srgbClr val="0076C0"/>
            </a:solidFill>
          </a:endParaRPr>
        </a:p>
      </dgm:t>
    </dgm:pt>
    <dgm:pt modelId="{6922E941-3833-4605-89FD-6EEC14F81DB4}" type="parTrans" cxnId="{ACFFC150-F496-4F39-A228-0AF858D789B8}">
      <dgm:prSet/>
      <dgm:spPr/>
      <dgm:t>
        <a:bodyPr/>
        <a:lstStyle/>
        <a:p>
          <a:endParaRPr lang="en-US"/>
        </a:p>
      </dgm:t>
    </dgm:pt>
    <dgm:pt modelId="{8FFCD22A-3005-4C2C-BEC7-4FBA78213286}" type="sibTrans" cxnId="{ACFFC150-F496-4F39-A228-0AF858D789B8}">
      <dgm:prSet/>
      <dgm:spPr/>
      <dgm:t>
        <a:bodyPr/>
        <a:lstStyle/>
        <a:p>
          <a:endParaRPr lang="en-US"/>
        </a:p>
      </dgm:t>
    </dgm:pt>
    <dgm:pt modelId="{48CE739F-2661-4B0E-B0E3-D9C48B393FB1}">
      <dgm:prSet phldrT="[Text]" custT="1"/>
      <dgm:spPr/>
      <dgm:t>
        <a:bodyPr/>
        <a:lstStyle/>
        <a:p>
          <a:r>
            <a:rPr lang="en-US" sz="2600" dirty="0" smtClean="0"/>
            <a:t>Creates a space for planning around </a:t>
          </a:r>
          <a:r>
            <a:rPr lang="en-US" sz="2600" b="1" dirty="0" smtClean="0">
              <a:solidFill>
                <a:srgbClr val="0076C0"/>
              </a:solidFill>
            </a:rPr>
            <a:t>multi-year grants</a:t>
          </a:r>
          <a:endParaRPr lang="en-US" sz="2600" dirty="0">
            <a:solidFill>
              <a:srgbClr val="0076C0"/>
            </a:solidFill>
          </a:endParaRPr>
        </a:p>
      </dgm:t>
    </dgm:pt>
    <dgm:pt modelId="{01588D71-4974-4E90-B58B-491DC7BF8DB7}" type="parTrans" cxnId="{20D72FB2-0C6D-46EA-99D0-DDD97A42547B}">
      <dgm:prSet/>
      <dgm:spPr/>
      <dgm:t>
        <a:bodyPr/>
        <a:lstStyle/>
        <a:p>
          <a:endParaRPr lang="en-US"/>
        </a:p>
      </dgm:t>
    </dgm:pt>
    <dgm:pt modelId="{DE40951B-A909-4809-8630-43E1313696C9}" type="sibTrans" cxnId="{20D72FB2-0C6D-46EA-99D0-DDD97A42547B}">
      <dgm:prSet/>
      <dgm:spPr/>
      <dgm:t>
        <a:bodyPr/>
        <a:lstStyle/>
        <a:p>
          <a:endParaRPr lang="en-US"/>
        </a:p>
      </dgm:t>
    </dgm:pt>
    <dgm:pt modelId="{BC82C2C2-DC73-4679-B77D-A61B29C5A390}">
      <dgm:prSet phldrT="[Text]" custT="1"/>
      <dgm:spPr/>
      <dgm:t>
        <a:bodyPr/>
        <a:lstStyle/>
        <a:p>
          <a:r>
            <a:rPr lang="en-US" sz="2600" dirty="0" smtClean="0"/>
            <a:t>Increases focus on long-term </a:t>
          </a:r>
          <a:r>
            <a:rPr lang="en-US" sz="2600" b="1" dirty="0" smtClean="0">
              <a:solidFill>
                <a:srgbClr val="0076C0"/>
              </a:solidFill>
            </a:rPr>
            <a:t>financial sustainability</a:t>
          </a:r>
          <a:endParaRPr lang="en-US" sz="2600" dirty="0">
            <a:solidFill>
              <a:srgbClr val="0076C0"/>
            </a:solidFill>
          </a:endParaRPr>
        </a:p>
      </dgm:t>
    </dgm:pt>
    <dgm:pt modelId="{097B0C95-88A3-48B5-A577-F38C2750BD4C}" type="sibTrans" cxnId="{F2C604D4-043A-4F2E-93D4-65B837884A1C}">
      <dgm:prSet/>
      <dgm:spPr/>
      <dgm:t>
        <a:bodyPr/>
        <a:lstStyle/>
        <a:p>
          <a:endParaRPr lang="en-US"/>
        </a:p>
      </dgm:t>
    </dgm:pt>
    <dgm:pt modelId="{59701807-AF24-4C6F-9BEF-4245765B6E51}" type="parTrans" cxnId="{F2C604D4-043A-4F2E-93D4-65B837884A1C}">
      <dgm:prSet/>
      <dgm:spPr/>
      <dgm:t>
        <a:bodyPr/>
        <a:lstStyle/>
        <a:p>
          <a:endParaRPr lang="en-US"/>
        </a:p>
      </dgm:t>
    </dgm:pt>
    <dgm:pt modelId="{94C3944C-FE79-49DA-B105-B3B0A1C9FFC5}" type="pres">
      <dgm:prSet presAssocID="{92D049AD-1A17-45EA-9B4B-043F61EF1B3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87F266-3DD8-411E-8E72-A48B611CF060}" type="pres">
      <dgm:prSet presAssocID="{9D9F8F0B-1256-46AC-8A50-D265D9E91CA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EDD424-E44F-435E-8794-3BFBA80B6FAE}" type="pres">
      <dgm:prSet presAssocID="{39F88ED0-B61D-419F-A688-0FF9AD30AFEB}" presName="sibTrans" presStyleCnt="0"/>
      <dgm:spPr/>
    </dgm:pt>
    <dgm:pt modelId="{30D11347-770A-48A2-80F6-2C4CECC903F0}" type="pres">
      <dgm:prSet presAssocID="{A6CB2659-44E7-45F3-AF79-33F94C15993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48A5A5-723C-42CE-92E0-9EC92E456268}" type="pres">
      <dgm:prSet presAssocID="{8FFCD22A-3005-4C2C-BEC7-4FBA78213286}" presName="sibTrans" presStyleCnt="0"/>
      <dgm:spPr/>
    </dgm:pt>
    <dgm:pt modelId="{D51BD775-CCC3-4BF4-A48D-52925911082D}" type="pres">
      <dgm:prSet presAssocID="{BC82C2C2-DC73-4679-B77D-A61B29C5A39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6AC322-D1BA-4312-B2C1-82A9CD210706}" type="pres">
      <dgm:prSet presAssocID="{097B0C95-88A3-48B5-A577-F38C2750BD4C}" presName="sibTrans" presStyleCnt="0"/>
      <dgm:spPr/>
    </dgm:pt>
    <dgm:pt modelId="{CBF72ECE-E42B-4CC0-8913-DADD05A42D78}" type="pres">
      <dgm:prSet presAssocID="{48CE739F-2661-4B0E-B0E3-D9C48B393FB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D72FB2-0C6D-46EA-99D0-DDD97A42547B}" srcId="{92D049AD-1A17-45EA-9B4B-043F61EF1B34}" destId="{48CE739F-2661-4B0E-B0E3-D9C48B393FB1}" srcOrd="3" destOrd="0" parTransId="{01588D71-4974-4E90-B58B-491DC7BF8DB7}" sibTransId="{DE40951B-A909-4809-8630-43E1313696C9}"/>
    <dgm:cxn modelId="{F2C604D4-043A-4F2E-93D4-65B837884A1C}" srcId="{92D049AD-1A17-45EA-9B4B-043F61EF1B34}" destId="{BC82C2C2-DC73-4679-B77D-A61B29C5A390}" srcOrd="2" destOrd="0" parTransId="{59701807-AF24-4C6F-9BEF-4245765B6E51}" sibTransId="{097B0C95-88A3-48B5-A577-F38C2750BD4C}"/>
    <dgm:cxn modelId="{F11489F3-B8AF-4062-B6AF-F45D6ED85A38}" type="presOf" srcId="{9D9F8F0B-1256-46AC-8A50-D265D9E91CA9}" destId="{9287F266-3DD8-411E-8E72-A48B611CF060}" srcOrd="0" destOrd="0" presId="urn:microsoft.com/office/officeart/2005/8/layout/default#3"/>
    <dgm:cxn modelId="{7AB77C21-1FA5-48FC-9FA9-89D0DA2D7AD8}" type="presOf" srcId="{92D049AD-1A17-45EA-9B4B-043F61EF1B34}" destId="{94C3944C-FE79-49DA-B105-B3B0A1C9FFC5}" srcOrd="0" destOrd="0" presId="urn:microsoft.com/office/officeart/2005/8/layout/default#3"/>
    <dgm:cxn modelId="{5698B7D1-E0E6-4EFD-8376-5A398031591D}" srcId="{92D049AD-1A17-45EA-9B4B-043F61EF1B34}" destId="{9D9F8F0B-1256-46AC-8A50-D265D9E91CA9}" srcOrd="0" destOrd="0" parTransId="{7B54B2EE-4CA7-4A49-B57D-0030E054DE1B}" sibTransId="{39F88ED0-B61D-419F-A688-0FF9AD30AFEB}"/>
    <dgm:cxn modelId="{BAAC7B79-2D5F-4B59-915B-C1B7481CF8CD}" type="presOf" srcId="{A6CB2659-44E7-45F3-AF79-33F94C15993A}" destId="{30D11347-770A-48A2-80F6-2C4CECC903F0}" srcOrd="0" destOrd="0" presId="urn:microsoft.com/office/officeart/2005/8/layout/default#3"/>
    <dgm:cxn modelId="{ACFFC150-F496-4F39-A228-0AF858D789B8}" srcId="{92D049AD-1A17-45EA-9B4B-043F61EF1B34}" destId="{A6CB2659-44E7-45F3-AF79-33F94C15993A}" srcOrd="1" destOrd="0" parTransId="{6922E941-3833-4605-89FD-6EEC14F81DB4}" sibTransId="{8FFCD22A-3005-4C2C-BEC7-4FBA78213286}"/>
    <dgm:cxn modelId="{ADEA8A95-FCC6-4D5B-BE92-B7388ED77034}" type="presOf" srcId="{48CE739F-2661-4B0E-B0E3-D9C48B393FB1}" destId="{CBF72ECE-E42B-4CC0-8913-DADD05A42D78}" srcOrd="0" destOrd="0" presId="urn:microsoft.com/office/officeart/2005/8/layout/default#3"/>
    <dgm:cxn modelId="{C0B52C24-4F6B-4FC6-BABB-04F719084BAD}" type="presOf" srcId="{BC82C2C2-DC73-4679-B77D-A61B29C5A390}" destId="{D51BD775-CCC3-4BF4-A48D-52925911082D}" srcOrd="0" destOrd="0" presId="urn:microsoft.com/office/officeart/2005/8/layout/default#3"/>
    <dgm:cxn modelId="{0CEE926F-7B80-4CA9-ADBF-41EB2E811518}" type="presParOf" srcId="{94C3944C-FE79-49DA-B105-B3B0A1C9FFC5}" destId="{9287F266-3DD8-411E-8E72-A48B611CF060}" srcOrd="0" destOrd="0" presId="urn:microsoft.com/office/officeart/2005/8/layout/default#3"/>
    <dgm:cxn modelId="{7B85938D-8C63-41BB-AB45-1E99E8C61D8C}" type="presParOf" srcId="{94C3944C-FE79-49DA-B105-B3B0A1C9FFC5}" destId="{EEEDD424-E44F-435E-8794-3BFBA80B6FAE}" srcOrd="1" destOrd="0" presId="urn:microsoft.com/office/officeart/2005/8/layout/default#3"/>
    <dgm:cxn modelId="{F0F5A4B4-D928-4998-9678-A602F7A6D8D6}" type="presParOf" srcId="{94C3944C-FE79-49DA-B105-B3B0A1C9FFC5}" destId="{30D11347-770A-48A2-80F6-2C4CECC903F0}" srcOrd="2" destOrd="0" presId="urn:microsoft.com/office/officeart/2005/8/layout/default#3"/>
    <dgm:cxn modelId="{12F02C7B-DF40-4BB4-8552-ED3E60943026}" type="presParOf" srcId="{94C3944C-FE79-49DA-B105-B3B0A1C9FFC5}" destId="{DC48A5A5-723C-42CE-92E0-9EC92E456268}" srcOrd="3" destOrd="0" presId="urn:microsoft.com/office/officeart/2005/8/layout/default#3"/>
    <dgm:cxn modelId="{83EA3AF6-299C-47D1-A99A-FBB9DB64353F}" type="presParOf" srcId="{94C3944C-FE79-49DA-B105-B3B0A1C9FFC5}" destId="{D51BD775-CCC3-4BF4-A48D-52925911082D}" srcOrd="4" destOrd="0" presId="urn:microsoft.com/office/officeart/2005/8/layout/default#3"/>
    <dgm:cxn modelId="{CCCD12A9-59AF-4D57-AC49-B239CBA89D2C}" type="presParOf" srcId="{94C3944C-FE79-49DA-B105-B3B0A1C9FFC5}" destId="{DB6AC322-D1BA-4312-B2C1-82A9CD210706}" srcOrd="5" destOrd="0" presId="urn:microsoft.com/office/officeart/2005/8/layout/default#3"/>
    <dgm:cxn modelId="{E2866853-D406-4FAB-B7B7-269DA49216C7}" type="presParOf" srcId="{94C3944C-FE79-49DA-B105-B3B0A1C9FFC5}" destId="{CBF72ECE-E42B-4CC0-8913-DADD05A42D78}" srcOrd="6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CCC0B1-3D2D-416D-9AEC-7B1754426FAD}" type="doc">
      <dgm:prSet loTypeId="urn:microsoft.com/office/officeart/2005/8/layout/cycle5" loCatId="cycle" qsTypeId="urn:microsoft.com/office/officeart/2005/8/quickstyle/simple1" qsCatId="simple" csTypeId="urn:microsoft.com/office/officeart/2005/8/colors/accent2_1" csCatId="accent2" phldr="1"/>
      <dgm:spPr/>
    </dgm:pt>
    <dgm:pt modelId="{3C268D2D-B145-4D17-A71E-99ACD066351E}">
      <dgm:prSet phldrT="[Text]"/>
      <dgm:spPr/>
      <dgm:t>
        <a:bodyPr/>
        <a:lstStyle/>
        <a:p>
          <a:r>
            <a:rPr lang="en-US" b="1" dirty="0" smtClean="0"/>
            <a:t>Strategy</a:t>
          </a:r>
          <a:r>
            <a:rPr lang="en-US" dirty="0" smtClean="0"/>
            <a:t> gets at the set of </a:t>
          </a:r>
          <a:r>
            <a:rPr lang="en-US" b="1" dirty="0" smtClean="0"/>
            <a:t>actions</a:t>
          </a:r>
          <a:r>
            <a:rPr lang="en-US" dirty="0" smtClean="0"/>
            <a:t> required to achieve desired </a:t>
          </a:r>
          <a:r>
            <a:rPr lang="en-US" b="1" dirty="0" smtClean="0"/>
            <a:t>goals</a:t>
          </a:r>
          <a:endParaRPr lang="en-US" b="1" dirty="0"/>
        </a:p>
      </dgm:t>
    </dgm:pt>
    <dgm:pt modelId="{9E453668-54AC-4824-9781-973B46466FDC}" type="parTrans" cxnId="{8D1D2BDE-63A4-4401-BAD5-D48A3279660D}">
      <dgm:prSet/>
      <dgm:spPr/>
      <dgm:t>
        <a:bodyPr/>
        <a:lstStyle/>
        <a:p>
          <a:endParaRPr lang="en-US"/>
        </a:p>
      </dgm:t>
    </dgm:pt>
    <dgm:pt modelId="{D481945E-6EBC-4372-AED9-0408F33B71CF}" type="sibTrans" cxnId="{8D1D2BDE-63A4-4401-BAD5-D48A3279660D}">
      <dgm:prSet/>
      <dgm:spPr>
        <a:ln w="38100">
          <a:solidFill>
            <a:srgbClr val="54B948"/>
          </a:solidFill>
        </a:ln>
      </dgm:spPr>
      <dgm:t>
        <a:bodyPr/>
        <a:lstStyle/>
        <a:p>
          <a:endParaRPr lang="en-US"/>
        </a:p>
      </dgm:t>
    </dgm:pt>
    <dgm:pt modelId="{60165993-92DD-4743-B510-06D5A75E431F}">
      <dgm:prSet phldrT="[Text]"/>
      <dgm:spPr/>
      <dgm:t>
        <a:bodyPr/>
        <a:lstStyle/>
        <a:p>
          <a:r>
            <a:rPr lang="en-US" b="1" dirty="0" smtClean="0"/>
            <a:t>Financial</a:t>
          </a:r>
          <a:r>
            <a:rPr lang="en-US" dirty="0" smtClean="0"/>
            <a:t> planning forces the focus on the “how”– e.g. relevant</a:t>
          </a:r>
          <a:r>
            <a:rPr lang="en-US" b="1" dirty="0" smtClean="0"/>
            <a:t> operational decisions</a:t>
          </a:r>
          <a:endParaRPr lang="en-US" b="1" dirty="0"/>
        </a:p>
      </dgm:t>
    </dgm:pt>
    <dgm:pt modelId="{131F8FB4-E161-433C-A579-0C991F2A042D}" type="parTrans" cxnId="{B255C3CA-ADAE-40BD-AB23-E78ED8B482E6}">
      <dgm:prSet/>
      <dgm:spPr/>
      <dgm:t>
        <a:bodyPr/>
        <a:lstStyle/>
        <a:p>
          <a:endParaRPr lang="en-US"/>
        </a:p>
      </dgm:t>
    </dgm:pt>
    <dgm:pt modelId="{5E3A87CE-94FC-4531-B7EA-CE294742FA98}" type="sibTrans" cxnId="{B255C3CA-ADAE-40BD-AB23-E78ED8B482E6}">
      <dgm:prSet/>
      <dgm:spPr>
        <a:ln w="44450">
          <a:solidFill>
            <a:srgbClr val="54B948"/>
          </a:solidFill>
        </a:ln>
      </dgm:spPr>
      <dgm:t>
        <a:bodyPr/>
        <a:lstStyle/>
        <a:p>
          <a:endParaRPr lang="en-US"/>
        </a:p>
      </dgm:t>
    </dgm:pt>
    <dgm:pt modelId="{721A0C52-E9C1-4018-8557-3735AEA4F8E4}">
      <dgm:prSet phldrT="[Text]"/>
      <dgm:spPr/>
      <dgm:t>
        <a:bodyPr/>
        <a:lstStyle/>
        <a:p>
          <a:r>
            <a:rPr lang="en-US" dirty="0" smtClean="0"/>
            <a:t>Resource decisions, in turn, </a:t>
          </a:r>
          <a:r>
            <a:rPr lang="en-US" b="1" dirty="0" smtClean="0"/>
            <a:t>reality-test </a:t>
          </a:r>
          <a:r>
            <a:rPr lang="en-US" dirty="0" smtClean="0"/>
            <a:t>the strategic plan, and allow for further </a:t>
          </a:r>
          <a:r>
            <a:rPr lang="en-US" b="1" dirty="0" smtClean="0"/>
            <a:t>refinement</a:t>
          </a:r>
          <a:endParaRPr lang="en-US" b="1" dirty="0"/>
        </a:p>
      </dgm:t>
    </dgm:pt>
    <dgm:pt modelId="{9FA80137-D15F-44A6-8842-33AB5C7C67C1}" type="parTrans" cxnId="{50D9895D-5B06-4187-A233-CD17BA178807}">
      <dgm:prSet/>
      <dgm:spPr/>
      <dgm:t>
        <a:bodyPr/>
        <a:lstStyle/>
        <a:p>
          <a:endParaRPr lang="en-US"/>
        </a:p>
      </dgm:t>
    </dgm:pt>
    <dgm:pt modelId="{CF765D02-D3C5-4E19-8195-E5E00AE129B0}" type="sibTrans" cxnId="{50D9895D-5B06-4187-A233-CD17BA178807}">
      <dgm:prSet/>
      <dgm:spPr>
        <a:ln w="38100">
          <a:solidFill>
            <a:srgbClr val="54B948"/>
          </a:solidFill>
        </a:ln>
      </dgm:spPr>
      <dgm:t>
        <a:bodyPr/>
        <a:lstStyle/>
        <a:p>
          <a:endParaRPr lang="en-US"/>
        </a:p>
      </dgm:t>
    </dgm:pt>
    <dgm:pt modelId="{09955E75-A55F-4069-BF94-EB6413BCE522}" type="pres">
      <dgm:prSet presAssocID="{20CCC0B1-3D2D-416D-9AEC-7B1754426FAD}" presName="cycle" presStyleCnt="0">
        <dgm:presLayoutVars>
          <dgm:dir/>
          <dgm:resizeHandles val="exact"/>
        </dgm:presLayoutVars>
      </dgm:prSet>
      <dgm:spPr/>
    </dgm:pt>
    <dgm:pt modelId="{D00BAA6B-AC0D-4624-8EA0-286D03372F5C}" type="pres">
      <dgm:prSet presAssocID="{3C268D2D-B145-4D17-A71E-99ACD066351E}" presName="node" presStyleLbl="node1" presStyleIdx="0" presStyleCnt="3" custRadScaleRad="92616" custRadScaleInc="-36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B3342D-1448-4548-8BC5-69325E4232ED}" type="pres">
      <dgm:prSet presAssocID="{3C268D2D-B145-4D17-A71E-99ACD066351E}" presName="spNode" presStyleCnt="0"/>
      <dgm:spPr/>
    </dgm:pt>
    <dgm:pt modelId="{D2246972-21A7-4D2F-9DEB-12D679B612F0}" type="pres">
      <dgm:prSet presAssocID="{D481945E-6EBC-4372-AED9-0408F33B71CF}" presName="sibTrans" presStyleLbl="sibTrans1D1" presStyleIdx="0" presStyleCnt="3"/>
      <dgm:spPr/>
      <dgm:t>
        <a:bodyPr/>
        <a:lstStyle/>
        <a:p>
          <a:endParaRPr lang="en-US"/>
        </a:p>
      </dgm:t>
    </dgm:pt>
    <dgm:pt modelId="{5D2A6610-8A5A-4541-8E76-B42165923105}" type="pres">
      <dgm:prSet presAssocID="{60165993-92DD-4743-B510-06D5A75E431F}" presName="node" presStyleLbl="node1" presStyleIdx="1" presStyleCnt="3" custRadScaleRad="92964" custRadScaleInc="-49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218D1-76E5-411E-BA2E-941BAE74D006}" type="pres">
      <dgm:prSet presAssocID="{60165993-92DD-4743-B510-06D5A75E431F}" presName="spNode" presStyleCnt="0"/>
      <dgm:spPr/>
    </dgm:pt>
    <dgm:pt modelId="{9082FC79-FDD6-4A49-A4EF-DD8E7C7A5C54}" type="pres">
      <dgm:prSet presAssocID="{5E3A87CE-94FC-4531-B7EA-CE294742FA98}" presName="sibTrans" presStyleLbl="sibTrans1D1" presStyleIdx="1" presStyleCnt="3"/>
      <dgm:spPr/>
      <dgm:t>
        <a:bodyPr/>
        <a:lstStyle/>
        <a:p>
          <a:endParaRPr lang="en-US"/>
        </a:p>
      </dgm:t>
    </dgm:pt>
    <dgm:pt modelId="{EB4A341C-6FCF-41A9-9448-178102D35CE9}" type="pres">
      <dgm:prSet presAssocID="{721A0C52-E9C1-4018-8557-3735AEA4F8E4}" presName="node" presStyleLbl="node1" presStyleIdx="2" presStyleCnt="3" custRadScaleRad="101292" custRadScaleInc="518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0FB625-2C11-4FA0-9106-964ACBAEDCEB}" type="pres">
      <dgm:prSet presAssocID="{721A0C52-E9C1-4018-8557-3735AEA4F8E4}" presName="spNode" presStyleCnt="0"/>
      <dgm:spPr/>
    </dgm:pt>
    <dgm:pt modelId="{15A954BA-358E-4C74-8826-CB4E8530CB03}" type="pres">
      <dgm:prSet presAssocID="{CF765D02-D3C5-4E19-8195-E5E00AE129B0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50D9895D-5B06-4187-A233-CD17BA178807}" srcId="{20CCC0B1-3D2D-416D-9AEC-7B1754426FAD}" destId="{721A0C52-E9C1-4018-8557-3735AEA4F8E4}" srcOrd="2" destOrd="0" parTransId="{9FA80137-D15F-44A6-8842-33AB5C7C67C1}" sibTransId="{CF765D02-D3C5-4E19-8195-E5E00AE129B0}"/>
    <dgm:cxn modelId="{C3904D9D-F626-40F1-8F0C-96C90C7DA432}" type="presOf" srcId="{D481945E-6EBC-4372-AED9-0408F33B71CF}" destId="{D2246972-21A7-4D2F-9DEB-12D679B612F0}" srcOrd="0" destOrd="0" presId="urn:microsoft.com/office/officeart/2005/8/layout/cycle5"/>
    <dgm:cxn modelId="{8DC9DAD3-CBBB-4713-824F-72FD2ADA6523}" type="presOf" srcId="{721A0C52-E9C1-4018-8557-3735AEA4F8E4}" destId="{EB4A341C-6FCF-41A9-9448-178102D35CE9}" srcOrd="0" destOrd="0" presId="urn:microsoft.com/office/officeart/2005/8/layout/cycle5"/>
    <dgm:cxn modelId="{5F618F48-FBE5-4B95-B32C-E1251ED7856E}" type="presOf" srcId="{20CCC0B1-3D2D-416D-9AEC-7B1754426FAD}" destId="{09955E75-A55F-4069-BF94-EB6413BCE522}" srcOrd="0" destOrd="0" presId="urn:microsoft.com/office/officeart/2005/8/layout/cycle5"/>
    <dgm:cxn modelId="{B255C3CA-ADAE-40BD-AB23-E78ED8B482E6}" srcId="{20CCC0B1-3D2D-416D-9AEC-7B1754426FAD}" destId="{60165993-92DD-4743-B510-06D5A75E431F}" srcOrd="1" destOrd="0" parTransId="{131F8FB4-E161-433C-A579-0C991F2A042D}" sibTransId="{5E3A87CE-94FC-4531-B7EA-CE294742FA98}"/>
    <dgm:cxn modelId="{8D1D2BDE-63A4-4401-BAD5-D48A3279660D}" srcId="{20CCC0B1-3D2D-416D-9AEC-7B1754426FAD}" destId="{3C268D2D-B145-4D17-A71E-99ACD066351E}" srcOrd="0" destOrd="0" parTransId="{9E453668-54AC-4824-9781-973B46466FDC}" sibTransId="{D481945E-6EBC-4372-AED9-0408F33B71CF}"/>
    <dgm:cxn modelId="{D3C1A0BC-1B1E-48FC-A5D3-67658076BE77}" type="presOf" srcId="{60165993-92DD-4743-B510-06D5A75E431F}" destId="{5D2A6610-8A5A-4541-8E76-B42165923105}" srcOrd="0" destOrd="0" presId="urn:microsoft.com/office/officeart/2005/8/layout/cycle5"/>
    <dgm:cxn modelId="{821D0B9D-E00D-4888-98E0-EC38F0746587}" type="presOf" srcId="{CF765D02-D3C5-4E19-8195-E5E00AE129B0}" destId="{15A954BA-358E-4C74-8826-CB4E8530CB03}" srcOrd="0" destOrd="0" presId="urn:microsoft.com/office/officeart/2005/8/layout/cycle5"/>
    <dgm:cxn modelId="{B7417A0F-D84F-4D20-ADF2-916CFA401E2D}" type="presOf" srcId="{3C268D2D-B145-4D17-A71E-99ACD066351E}" destId="{D00BAA6B-AC0D-4624-8EA0-286D03372F5C}" srcOrd="0" destOrd="0" presId="urn:microsoft.com/office/officeart/2005/8/layout/cycle5"/>
    <dgm:cxn modelId="{63AAEDED-B013-492A-B5A4-3F8521A24629}" type="presOf" srcId="{5E3A87CE-94FC-4531-B7EA-CE294742FA98}" destId="{9082FC79-FDD6-4A49-A4EF-DD8E7C7A5C54}" srcOrd="0" destOrd="0" presId="urn:microsoft.com/office/officeart/2005/8/layout/cycle5"/>
    <dgm:cxn modelId="{7477F5CE-D19B-4A2E-B47B-BE0F609CBDC9}" type="presParOf" srcId="{09955E75-A55F-4069-BF94-EB6413BCE522}" destId="{D00BAA6B-AC0D-4624-8EA0-286D03372F5C}" srcOrd="0" destOrd="0" presId="urn:microsoft.com/office/officeart/2005/8/layout/cycle5"/>
    <dgm:cxn modelId="{0FCB4BC4-CC81-439A-8C6E-827A972F7CBD}" type="presParOf" srcId="{09955E75-A55F-4069-BF94-EB6413BCE522}" destId="{A7B3342D-1448-4548-8BC5-69325E4232ED}" srcOrd="1" destOrd="0" presId="urn:microsoft.com/office/officeart/2005/8/layout/cycle5"/>
    <dgm:cxn modelId="{6D51BA8E-4D35-4C24-92D8-8CB1AB700CA5}" type="presParOf" srcId="{09955E75-A55F-4069-BF94-EB6413BCE522}" destId="{D2246972-21A7-4D2F-9DEB-12D679B612F0}" srcOrd="2" destOrd="0" presId="urn:microsoft.com/office/officeart/2005/8/layout/cycle5"/>
    <dgm:cxn modelId="{4BAB9E19-59EA-408C-8340-2A80C34D8028}" type="presParOf" srcId="{09955E75-A55F-4069-BF94-EB6413BCE522}" destId="{5D2A6610-8A5A-4541-8E76-B42165923105}" srcOrd="3" destOrd="0" presId="urn:microsoft.com/office/officeart/2005/8/layout/cycle5"/>
    <dgm:cxn modelId="{BA558F0E-21F0-4883-B027-78FBA28D4BA0}" type="presParOf" srcId="{09955E75-A55F-4069-BF94-EB6413BCE522}" destId="{9E6218D1-76E5-411E-BA2E-941BAE74D006}" srcOrd="4" destOrd="0" presId="urn:microsoft.com/office/officeart/2005/8/layout/cycle5"/>
    <dgm:cxn modelId="{9EF19C9B-253B-49E6-9FE2-BAC856C05668}" type="presParOf" srcId="{09955E75-A55F-4069-BF94-EB6413BCE522}" destId="{9082FC79-FDD6-4A49-A4EF-DD8E7C7A5C54}" srcOrd="5" destOrd="0" presId="urn:microsoft.com/office/officeart/2005/8/layout/cycle5"/>
    <dgm:cxn modelId="{5E46D8A0-A877-454D-AAA9-ADFC9CD2EA71}" type="presParOf" srcId="{09955E75-A55F-4069-BF94-EB6413BCE522}" destId="{EB4A341C-6FCF-41A9-9448-178102D35CE9}" srcOrd="6" destOrd="0" presId="urn:microsoft.com/office/officeart/2005/8/layout/cycle5"/>
    <dgm:cxn modelId="{3E124875-1313-4121-9AC1-780937FE3E61}" type="presParOf" srcId="{09955E75-A55F-4069-BF94-EB6413BCE522}" destId="{6E0FB625-2C11-4FA0-9106-964ACBAEDCEB}" srcOrd="7" destOrd="0" presId="urn:microsoft.com/office/officeart/2005/8/layout/cycle5"/>
    <dgm:cxn modelId="{9C282C07-D620-49A6-BDD1-F0B0BBF11561}" type="presParOf" srcId="{09955E75-A55F-4069-BF94-EB6413BCE522}" destId="{15A954BA-358E-4C74-8826-CB4E8530CB03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6ED95B-7A41-4BA5-BF60-AF30DFDB5532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674F28-366B-460F-808E-2BA3DE6F012E}">
      <dgm:prSet phldrT="[Text]" custT="1"/>
      <dgm:spPr/>
      <dgm:t>
        <a:bodyPr/>
        <a:lstStyle/>
        <a:p>
          <a:r>
            <a:rPr lang="en-US" sz="3000" b="1" dirty="0" smtClean="0"/>
            <a:t>Specific Expenses</a:t>
          </a:r>
          <a:endParaRPr lang="en-US" sz="3000" b="1" dirty="0"/>
        </a:p>
      </dgm:t>
    </dgm:pt>
    <dgm:pt modelId="{5812A5BA-8A23-4BDE-AFFD-04B6135183CB}" type="parTrans" cxnId="{4C0BA7AC-315E-4739-B1E4-23AED48CF273}">
      <dgm:prSet/>
      <dgm:spPr/>
      <dgm:t>
        <a:bodyPr/>
        <a:lstStyle/>
        <a:p>
          <a:endParaRPr lang="en-US"/>
        </a:p>
      </dgm:t>
    </dgm:pt>
    <dgm:pt modelId="{DA07DA55-F1DE-455C-848F-D1D3CB998A10}" type="sibTrans" cxnId="{4C0BA7AC-315E-4739-B1E4-23AED48CF273}">
      <dgm:prSet/>
      <dgm:spPr/>
      <dgm:t>
        <a:bodyPr/>
        <a:lstStyle/>
        <a:p>
          <a:endParaRPr lang="en-US"/>
        </a:p>
      </dgm:t>
    </dgm:pt>
    <dgm:pt modelId="{DF50E55B-26C6-47F8-BF41-C65CDFE412CA}">
      <dgm:prSet phldrT="[Text]" custT="1"/>
      <dgm:spPr/>
      <dgm:t>
        <a:bodyPr/>
        <a:lstStyle/>
        <a:p>
          <a:r>
            <a:rPr lang="en-US" sz="2000" dirty="0" smtClean="0"/>
            <a:t>Expenses that can be specifically </a:t>
          </a:r>
          <a:r>
            <a:rPr lang="en-US" sz="2000" b="1" i="1" dirty="0" smtClean="0">
              <a:solidFill>
                <a:srgbClr val="0061B2"/>
              </a:solidFill>
            </a:rPr>
            <a:t>assigned</a:t>
          </a:r>
          <a:r>
            <a:rPr lang="en-US" sz="2000" b="1" dirty="0" smtClean="0">
              <a:solidFill>
                <a:srgbClr val="0061B2"/>
              </a:solidFill>
            </a:rPr>
            <a:t> to one or more program(s) or function(s)</a:t>
          </a:r>
          <a:r>
            <a:rPr lang="en-US" sz="2000" dirty="0" smtClean="0"/>
            <a:t>, based on time or money spent directly in each program or function</a:t>
          </a:r>
          <a:endParaRPr lang="en-US" sz="2000" dirty="0"/>
        </a:p>
      </dgm:t>
    </dgm:pt>
    <dgm:pt modelId="{C759E757-3853-4F69-A09A-927FCBAF9869}" type="parTrans" cxnId="{99E9F2FC-3F53-4A59-901F-ED02F2F1B395}">
      <dgm:prSet/>
      <dgm:spPr>
        <a:solidFill>
          <a:schemeClr val="bg1"/>
        </a:solidFill>
        <a:ln>
          <a:noFill/>
        </a:ln>
      </dgm:spPr>
      <dgm:t>
        <a:bodyPr/>
        <a:lstStyle/>
        <a:p>
          <a:endParaRPr lang="en-US"/>
        </a:p>
      </dgm:t>
    </dgm:pt>
    <dgm:pt modelId="{FCE127F2-2737-468F-89F1-FB71DF7D6F6D}" type="sibTrans" cxnId="{99E9F2FC-3F53-4A59-901F-ED02F2F1B395}">
      <dgm:prSet/>
      <dgm:spPr/>
      <dgm:t>
        <a:bodyPr/>
        <a:lstStyle/>
        <a:p>
          <a:endParaRPr lang="en-US"/>
        </a:p>
      </dgm:t>
    </dgm:pt>
    <dgm:pt modelId="{8DFEA804-DA89-4DA2-9DF5-CD01C14CD9BF}">
      <dgm:prSet phldrT="[Text]" custT="1"/>
      <dgm:spPr/>
      <dgm:t>
        <a:bodyPr/>
        <a:lstStyle/>
        <a:p>
          <a:r>
            <a:rPr lang="en-US" sz="1800" dirty="0" smtClean="0"/>
            <a:t>Salaries for program personnel</a:t>
          </a:r>
        </a:p>
        <a:p>
          <a:r>
            <a:rPr lang="en-US" sz="1800" dirty="0" smtClean="0"/>
            <a:t>Salaries for fiscal staff</a:t>
          </a:r>
        </a:p>
        <a:p>
          <a:r>
            <a:rPr lang="en-US" sz="1800" dirty="0" smtClean="0"/>
            <a:t>Fundraising expenses</a:t>
          </a:r>
          <a:endParaRPr lang="en-US" sz="1800" dirty="0"/>
        </a:p>
      </dgm:t>
    </dgm:pt>
    <dgm:pt modelId="{3D2822BD-65CC-44E0-8C0F-57CA2E25CEFB}" type="parTrans" cxnId="{3E223776-4697-43E3-AB5B-86624C865165}">
      <dgm:prSet/>
      <dgm:spPr/>
      <dgm:t>
        <a:bodyPr/>
        <a:lstStyle/>
        <a:p>
          <a:endParaRPr lang="en-US"/>
        </a:p>
      </dgm:t>
    </dgm:pt>
    <dgm:pt modelId="{1720CB4D-33CF-4104-8827-190FDB636420}" type="sibTrans" cxnId="{3E223776-4697-43E3-AB5B-86624C865165}">
      <dgm:prSet/>
      <dgm:spPr/>
      <dgm:t>
        <a:bodyPr/>
        <a:lstStyle/>
        <a:p>
          <a:endParaRPr lang="en-US"/>
        </a:p>
      </dgm:t>
    </dgm:pt>
    <dgm:pt modelId="{23602574-B165-433E-A9A4-C6893E4F86CD}">
      <dgm:prSet phldrT="[Text]" custT="1"/>
      <dgm:spPr/>
      <dgm:t>
        <a:bodyPr/>
        <a:lstStyle/>
        <a:p>
          <a:r>
            <a:rPr lang="en-US" sz="3000" b="1" dirty="0" smtClean="0"/>
            <a:t>Shared Expenses</a:t>
          </a:r>
          <a:endParaRPr lang="en-US" sz="3000" b="1" dirty="0"/>
        </a:p>
      </dgm:t>
    </dgm:pt>
    <dgm:pt modelId="{BC76AE7A-2CDC-44E0-A250-5DA6F982CD42}" type="parTrans" cxnId="{415784BB-26D9-4E80-93BA-D6A0CE5E5155}">
      <dgm:prSet/>
      <dgm:spPr/>
      <dgm:t>
        <a:bodyPr/>
        <a:lstStyle/>
        <a:p>
          <a:endParaRPr lang="en-US"/>
        </a:p>
      </dgm:t>
    </dgm:pt>
    <dgm:pt modelId="{8F28FF61-240B-4B47-B288-C6ADB9F9B0A8}" type="sibTrans" cxnId="{415784BB-26D9-4E80-93BA-D6A0CE5E5155}">
      <dgm:prSet/>
      <dgm:spPr/>
      <dgm:t>
        <a:bodyPr/>
        <a:lstStyle/>
        <a:p>
          <a:endParaRPr lang="en-US"/>
        </a:p>
      </dgm:t>
    </dgm:pt>
    <dgm:pt modelId="{30ABACCE-DF3D-43E6-8F61-6AE38584D02B}">
      <dgm:prSet phldrT="[Text]" custT="1"/>
      <dgm:spPr/>
      <dgm:t>
        <a:bodyPr/>
        <a:lstStyle/>
        <a:p>
          <a:r>
            <a:rPr lang="en-US" sz="2000" dirty="0" smtClean="0"/>
            <a:t>Expenses that are shared among some or all programs and functions. These expenses </a:t>
          </a:r>
          <a:r>
            <a:rPr lang="en-US" sz="2000" b="1" dirty="0" smtClean="0">
              <a:solidFill>
                <a:srgbClr val="0061B2"/>
              </a:solidFill>
            </a:rPr>
            <a:t>must be </a:t>
          </a:r>
          <a:r>
            <a:rPr lang="en-US" sz="2000" b="1" i="1" dirty="0" smtClean="0">
              <a:solidFill>
                <a:srgbClr val="0061B2"/>
              </a:solidFill>
            </a:rPr>
            <a:t>allocated</a:t>
          </a:r>
          <a:r>
            <a:rPr lang="en-US" sz="2000" b="1" dirty="0" smtClean="0">
              <a:solidFill>
                <a:srgbClr val="0061B2"/>
              </a:solidFill>
            </a:rPr>
            <a:t> among functional areas </a:t>
          </a:r>
          <a:r>
            <a:rPr lang="en-US" sz="2000" dirty="0" smtClean="0"/>
            <a:t>on the basis of an appropriate methodology</a:t>
          </a:r>
          <a:endParaRPr lang="en-US" sz="2000" dirty="0"/>
        </a:p>
      </dgm:t>
    </dgm:pt>
    <dgm:pt modelId="{19084C9E-52F1-404A-89C4-008FFF2DFA8C}" type="parTrans" cxnId="{6B06A21D-7323-4DED-B74B-5EB790B80F2D}">
      <dgm:prSet/>
      <dgm:spPr>
        <a:solidFill>
          <a:schemeClr val="bg1"/>
        </a:solidFill>
        <a:ln>
          <a:noFill/>
        </a:ln>
      </dgm:spPr>
      <dgm:t>
        <a:bodyPr/>
        <a:lstStyle/>
        <a:p>
          <a:endParaRPr lang="en-US"/>
        </a:p>
      </dgm:t>
    </dgm:pt>
    <dgm:pt modelId="{8C7F2F6D-23BC-42E5-9269-8B8F95FAA521}" type="sibTrans" cxnId="{6B06A21D-7323-4DED-B74B-5EB790B80F2D}">
      <dgm:prSet/>
      <dgm:spPr/>
      <dgm:t>
        <a:bodyPr/>
        <a:lstStyle/>
        <a:p>
          <a:endParaRPr lang="en-US"/>
        </a:p>
      </dgm:t>
    </dgm:pt>
    <dgm:pt modelId="{E88D2DDD-D8B2-4B7E-904F-33470281396D}">
      <dgm:prSet phldrT="[Text]" custT="1"/>
      <dgm:spPr/>
      <dgm:t>
        <a:bodyPr/>
        <a:lstStyle/>
        <a:p>
          <a:r>
            <a:rPr lang="en-US" sz="1800" dirty="0" smtClean="0"/>
            <a:t>Rent &amp; utilities in a common space</a:t>
          </a:r>
        </a:p>
        <a:p>
          <a:r>
            <a:rPr lang="en-US" sz="1800" dirty="0" smtClean="0"/>
            <a:t>Office supplies</a:t>
          </a:r>
        </a:p>
        <a:p>
          <a:r>
            <a:rPr lang="en-US" sz="1800" dirty="0" smtClean="0"/>
            <a:t>Depreciation</a:t>
          </a:r>
          <a:endParaRPr lang="en-US" sz="1800" dirty="0"/>
        </a:p>
      </dgm:t>
    </dgm:pt>
    <dgm:pt modelId="{EF9CA819-18E2-49D4-AA90-5BCD58EBF019}" type="parTrans" cxnId="{D3D85070-A858-40F6-B8AE-98D022E73030}">
      <dgm:prSet/>
      <dgm:spPr/>
      <dgm:t>
        <a:bodyPr/>
        <a:lstStyle/>
        <a:p>
          <a:endParaRPr lang="en-US"/>
        </a:p>
      </dgm:t>
    </dgm:pt>
    <dgm:pt modelId="{4A59F616-B235-42CE-9D4E-7C01857C6454}" type="sibTrans" cxnId="{D3D85070-A858-40F6-B8AE-98D022E73030}">
      <dgm:prSet/>
      <dgm:spPr/>
      <dgm:t>
        <a:bodyPr/>
        <a:lstStyle/>
        <a:p>
          <a:endParaRPr lang="en-US"/>
        </a:p>
      </dgm:t>
    </dgm:pt>
    <dgm:pt modelId="{FBA9207B-3DE3-4812-ABB3-F002D408A2B2}" type="pres">
      <dgm:prSet presAssocID="{716ED95B-7A41-4BA5-BF60-AF30DFDB55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4D0805-5F54-4ACD-8163-76C93AA195B4}" type="pres">
      <dgm:prSet presAssocID="{AE674F28-366B-460F-808E-2BA3DE6F012E}" presName="vertFlow" presStyleCnt="0"/>
      <dgm:spPr/>
    </dgm:pt>
    <dgm:pt modelId="{8F2FD200-23D7-423A-9CA6-60AFED7192B2}" type="pres">
      <dgm:prSet presAssocID="{AE674F28-366B-460F-808E-2BA3DE6F012E}" presName="header" presStyleLbl="node1" presStyleIdx="0" presStyleCnt="2" custScaleX="118368" custLinFactNeighborY="-94620"/>
      <dgm:spPr/>
      <dgm:t>
        <a:bodyPr/>
        <a:lstStyle/>
        <a:p>
          <a:endParaRPr lang="en-US"/>
        </a:p>
      </dgm:t>
    </dgm:pt>
    <dgm:pt modelId="{4BC6D2B7-EDC0-4AD0-B588-3E8AFCC06298}" type="pres">
      <dgm:prSet presAssocID="{C759E757-3853-4F69-A09A-927FCBAF9869}" presName="parTrans" presStyleLbl="sibTrans2D1" presStyleIdx="0" presStyleCnt="4"/>
      <dgm:spPr/>
      <dgm:t>
        <a:bodyPr/>
        <a:lstStyle/>
        <a:p>
          <a:endParaRPr lang="en-US"/>
        </a:p>
      </dgm:t>
    </dgm:pt>
    <dgm:pt modelId="{A0A248EF-979A-4782-8F89-FCA124BE3A3D}" type="pres">
      <dgm:prSet presAssocID="{DF50E55B-26C6-47F8-BF41-C65CDFE412CA}" presName="child" presStyleLbl="alignAccFollowNode1" presStyleIdx="0" presStyleCnt="4" custScaleX="118368" custScaleY="211103" custLinFactNeighborY="-7237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77E8B3-1B0D-4314-B40D-0549A0E22446}" type="pres">
      <dgm:prSet presAssocID="{FCE127F2-2737-468F-89F1-FB71DF7D6F6D}" presName="sibTrans" presStyleLbl="sibTrans2D1" presStyleIdx="1" presStyleCnt="4"/>
      <dgm:spPr/>
      <dgm:t>
        <a:bodyPr/>
        <a:lstStyle/>
        <a:p>
          <a:endParaRPr lang="en-US"/>
        </a:p>
      </dgm:t>
    </dgm:pt>
    <dgm:pt modelId="{7B9834EF-2C74-46C1-99FD-764ADC31D98A}" type="pres">
      <dgm:prSet presAssocID="{8DFEA804-DA89-4DA2-9DF5-CD01C14CD9BF}" presName="child" presStyleLbl="alignAccFollowNode1" presStyleIdx="1" presStyleCnt="4" custScaleX="118368" custScaleY="167728" custLinFactY="-711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95FF9D-BD73-4218-BF39-7A6C1A44C61B}" type="pres">
      <dgm:prSet presAssocID="{AE674F28-366B-460F-808E-2BA3DE6F012E}" presName="hSp" presStyleCnt="0"/>
      <dgm:spPr/>
    </dgm:pt>
    <dgm:pt modelId="{9D89D4D8-04A3-4BE8-AE98-87E1E5A5B002}" type="pres">
      <dgm:prSet presAssocID="{23602574-B165-433E-A9A4-C6893E4F86CD}" presName="vertFlow" presStyleCnt="0"/>
      <dgm:spPr/>
    </dgm:pt>
    <dgm:pt modelId="{C339C562-B3FA-4032-9796-84D71B25290D}" type="pres">
      <dgm:prSet presAssocID="{23602574-B165-433E-A9A4-C6893E4F86CD}" presName="header" presStyleLbl="node1" presStyleIdx="1" presStyleCnt="2" custScaleX="118368" custLinFactNeighborY="-94620"/>
      <dgm:spPr/>
      <dgm:t>
        <a:bodyPr/>
        <a:lstStyle/>
        <a:p>
          <a:endParaRPr lang="en-US"/>
        </a:p>
      </dgm:t>
    </dgm:pt>
    <dgm:pt modelId="{88BAA23E-1A49-4D97-9878-37501E301333}" type="pres">
      <dgm:prSet presAssocID="{19084C9E-52F1-404A-89C4-008FFF2DFA8C}" presName="parTrans" presStyleLbl="sibTrans2D1" presStyleIdx="2" presStyleCnt="4"/>
      <dgm:spPr/>
      <dgm:t>
        <a:bodyPr/>
        <a:lstStyle/>
        <a:p>
          <a:endParaRPr lang="en-US"/>
        </a:p>
      </dgm:t>
    </dgm:pt>
    <dgm:pt modelId="{6A203518-702A-4F18-B00E-D82292E5A754}" type="pres">
      <dgm:prSet presAssocID="{30ABACCE-DF3D-43E6-8F61-6AE38584D02B}" presName="child" presStyleLbl="alignAccFollowNode1" presStyleIdx="2" presStyleCnt="4" custScaleX="118368" custScaleY="211103" custLinFactNeighborY="-7237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D27CE1-3F87-4912-AE89-7A2570813F4F}" type="pres">
      <dgm:prSet presAssocID="{8C7F2F6D-23BC-42E5-9269-8B8F95FAA521}" presName="sibTrans" presStyleLbl="sibTrans2D1" presStyleIdx="3" presStyleCnt="4"/>
      <dgm:spPr/>
      <dgm:t>
        <a:bodyPr/>
        <a:lstStyle/>
        <a:p>
          <a:endParaRPr lang="en-US"/>
        </a:p>
      </dgm:t>
    </dgm:pt>
    <dgm:pt modelId="{EC3BF1C3-2FCC-45F3-85AC-EF5C4C9A90C5}" type="pres">
      <dgm:prSet presAssocID="{E88D2DDD-D8B2-4B7E-904F-33470281396D}" presName="child" presStyleLbl="alignAccFollowNode1" presStyleIdx="3" presStyleCnt="4" custScaleX="118368" custScaleY="167728" custLinFactY="-711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5784BB-26D9-4E80-93BA-D6A0CE5E5155}" srcId="{716ED95B-7A41-4BA5-BF60-AF30DFDB5532}" destId="{23602574-B165-433E-A9A4-C6893E4F86CD}" srcOrd="1" destOrd="0" parTransId="{BC76AE7A-2CDC-44E0-A250-5DA6F982CD42}" sibTransId="{8F28FF61-240B-4B47-B288-C6ADB9F9B0A8}"/>
    <dgm:cxn modelId="{3E223776-4697-43E3-AB5B-86624C865165}" srcId="{AE674F28-366B-460F-808E-2BA3DE6F012E}" destId="{8DFEA804-DA89-4DA2-9DF5-CD01C14CD9BF}" srcOrd="1" destOrd="0" parTransId="{3D2822BD-65CC-44E0-8C0F-57CA2E25CEFB}" sibTransId="{1720CB4D-33CF-4104-8827-190FDB636420}"/>
    <dgm:cxn modelId="{A7166523-AE42-458D-A344-F0FFBF65BDD4}" type="presOf" srcId="{19084C9E-52F1-404A-89C4-008FFF2DFA8C}" destId="{88BAA23E-1A49-4D97-9878-37501E301333}" srcOrd="0" destOrd="0" presId="urn:microsoft.com/office/officeart/2005/8/layout/lProcess1"/>
    <dgm:cxn modelId="{D779A3DD-6824-48AB-93C0-083BCC8B44D7}" type="presOf" srcId="{E88D2DDD-D8B2-4B7E-904F-33470281396D}" destId="{EC3BF1C3-2FCC-45F3-85AC-EF5C4C9A90C5}" srcOrd="0" destOrd="0" presId="urn:microsoft.com/office/officeart/2005/8/layout/lProcess1"/>
    <dgm:cxn modelId="{99E9F2FC-3F53-4A59-901F-ED02F2F1B395}" srcId="{AE674F28-366B-460F-808E-2BA3DE6F012E}" destId="{DF50E55B-26C6-47F8-BF41-C65CDFE412CA}" srcOrd="0" destOrd="0" parTransId="{C759E757-3853-4F69-A09A-927FCBAF9869}" sibTransId="{FCE127F2-2737-468F-89F1-FB71DF7D6F6D}"/>
    <dgm:cxn modelId="{37CD0FD8-B3BE-4CFA-AC8C-9E277AD6B16B}" type="presOf" srcId="{DF50E55B-26C6-47F8-BF41-C65CDFE412CA}" destId="{A0A248EF-979A-4782-8F89-FCA124BE3A3D}" srcOrd="0" destOrd="0" presId="urn:microsoft.com/office/officeart/2005/8/layout/lProcess1"/>
    <dgm:cxn modelId="{4C0BA7AC-315E-4739-B1E4-23AED48CF273}" srcId="{716ED95B-7A41-4BA5-BF60-AF30DFDB5532}" destId="{AE674F28-366B-460F-808E-2BA3DE6F012E}" srcOrd="0" destOrd="0" parTransId="{5812A5BA-8A23-4BDE-AFFD-04B6135183CB}" sibTransId="{DA07DA55-F1DE-455C-848F-D1D3CB998A10}"/>
    <dgm:cxn modelId="{D3D85070-A858-40F6-B8AE-98D022E73030}" srcId="{23602574-B165-433E-A9A4-C6893E4F86CD}" destId="{E88D2DDD-D8B2-4B7E-904F-33470281396D}" srcOrd="1" destOrd="0" parTransId="{EF9CA819-18E2-49D4-AA90-5BCD58EBF019}" sibTransId="{4A59F616-B235-42CE-9D4E-7C01857C6454}"/>
    <dgm:cxn modelId="{6B06A21D-7323-4DED-B74B-5EB790B80F2D}" srcId="{23602574-B165-433E-A9A4-C6893E4F86CD}" destId="{30ABACCE-DF3D-43E6-8F61-6AE38584D02B}" srcOrd="0" destOrd="0" parTransId="{19084C9E-52F1-404A-89C4-008FFF2DFA8C}" sibTransId="{8C7F2F6D-23BC-42E5-9269-8B8F95FAA521}"/>
    <dgm:cxn modelId="{7B34E878-33CF-4DC9-96FD-F96E69B6ABF7}" type="presOf" srcId="{716ED95B-7A41-4BA5-BF60-AF30DFDB5532}" destId="{FBA9207B-3DE3-4812-ABB3-F002D408A2B2}" srcOrd="0" destOrd="0" presId="urn:microsoft.com/office/officeart/2005/8/layout/lProcess1"/>
    <dgm:cxn modelId="{0D2654F2-287C-47CE-AEF5-7EC5B4A480FB}" type="presOf" srcId="{C759E757-3853-4F69-A09A-927FCBAF9869}" destId="{4BC6D2B7-EDC0-4AD0-B588-3E8AFCC06298}" srcOrd="0" destOrd="0" presId="urn:microsoft.com/office/officeart/2005/8/layout/lProcess1"/>
    <dgm:cxn modelId="{FE207CB8-858E-4DED-B58E-E4E6689CB68A}" type="presOf" srcId="{8C7F2F6D-23BC-42E5-9269-8B8F95FAA521}" destId="{0CD27CE1-3F87-4912-AE89-7A2570813F4F}" srcOrd="0" destOrd="0" presId="urn:microsoft.com/office/officeart/2005/8/layout/lProcess1"/>
    <dgm:cxn modelId="{FD07E245-66FC-484F-885E-64786FDBA611}" type="presOf" srcId="{30ABACCE-DF3D-43E6-8F61-6AE38584D02B}" destId="{6A203518-702A-4F18-B00E-D82292E5A754}" srcOrd="0" destOrd="0" presId="urn:microsoft.com/office/officeart/2005/8/layout/lProcess1"/>
    <dgm:cxn modelId="{A572F4EE-6AD5-43D0-A3EA-6F9FDCEC354B}" type="presOf" srcId="{FCE127F2-2737-468F-89F1-FB71DF7D6F6D}" destId="{DE77E8B3-1B0D-4314-B40D-0549A0E22446}" srcOrd="0" destOrd="0" presId="urn:microsoft.com/office/officeart/2005/8/layout/lProcess1"/>
    <dgm:cxn modelId="{606265F4-FA41-4938-B11C-A49B6DA5FD9F}" type="presOf" srcId="{8DFEA804-DA89-4DA2-9DF5-CD01C14CD9BF}" destId="{7B9834EF-2C74-46C1-99FD-764ADC31D98A}" srcOrd="0" destOrd="0" presId="urn:microsoft.com/office/officeart/2005/8/layout/lProcess1"/>
    <dgm:cxn modelId="{42EEB3EB-8B10-4490-83D8-077EF4A3E1B1}" type="presOf" srcId="{AE674F28-366B-460F-808E-2BA3DE6F012E}" destId="{8F2FD200-23D7-423A-9CA6-60AFED7192B2}" srcOrd="0" destOrd="0" presId="urn:microsoft.com/office/officeart/2005/8/layout/lProcess1"/>
    <dgm:cxn modelId="{8BEB882C-39F8-4801-A2AE-5423DB380A1C}" type="presOf" srcId="{23602574-B165-433E-A9A4-C6893E4F86CD}" destId="{C339C562-B3FA-4032-9796-84D71B25290D}" srcOrd="0" destOrd="0" presId="urn:microsoft.com/office/officeart/2005/8/layout/lProcess1"/>
    <dgm:cxn modelId="{9347B792-5154-4425-8161-140C09E3DED1}" type="presParOf" srcId="{FBA9207B-3DE3-4812-ABB3-F002D408A2B2}" destId="{B44D0805-5F54-4ACD-8163-76C93AA195B4}" srcOrd="0" destOrd="0" presId="urn:microsoft.com/office/officeart/2005/8/layout/lProcess1"/>
    <dgm:cxn modelId="{345399C4-8CB9-4686-A7F4-BBDAF7ED01B5}" type="presParOf" srcId="{B44D0805-5F54-4ACD-8163-76C93AA195B4}" destId="{8F2FD200-23D7-423A-9CA6-60AFED7192B2}" srcOrd="0" destOrd="0" presId="urn:microsoft.com/office/officeart/2005/8/layout/lProcess1"/>
    <dgm:cxn modelId="{BB09A14F-FB61-4873-B0C2-7C934ADA7A4E}" type="presParOf" srcId="{B44D0805-5F54-4ACD-8163-76C93AA195B4}" destId="{4BC6D2B7-EDC0-4AD0-B588-3E8AFCC06298}" srcOrd="1" destOrd="0" presId="urn:microsoft.com/office/officeart/2005/8/layout/lProcess1"/>
    <dgm:cxn modelId="{F27904A6-01DB-4A52-8722-9EF46E00221A}" type="presParOf" srcId="{B44D0805-5F54-4ACD-8163-76C93AA195B4}" destId="{A0A248EF-979A-4782-8F89-FCA124BE3A3D}" srcOrd="2" destOrd="0" presId="urn:microsoft.com/office/officeart/2005/8/layout/lProcess1"/>
    <dgm:cxn modelId="{C8657C57-773A-4536-91ED-5D82415275E5}" type="presParOf" srcId="{B44D0805-5F54-4ACD-8163-76C93AA195B4}" destId="{DE77E8B3-1B0D-4314-B40D-0549A0E22446}" srcOrd="3" destOrd="0" presId="urn:microsoft.com/office/officeart/2005/8/layout/lProcess1"/>
    <dgm:cxn modelId="{B28FB0A0-1EAE-4E4C-9346-E02BBE37239E}" type="presParOf" srcId="{B44D0805-5F54-4ACD-8163-76C93AA195B4}" destId="{7B9834EF-2C74-46C1-99FD-764ADC31D98A}" srcOrd="4" destOrd="0" presId="urn:microsoft.com/office/officeart/2005/8/layout/lProcess1"/>
    <dgm:cxn modelId="{D3008786-BDDF-4445-AE31-95C410ACFB33}" type="presParOf" srcId="{FBA9207B-3DE3-4812-ABB3-F002D408A2B2}" destId="{2C95FF9D-BD73-4218-BF39-7A6C1A44C61B}" srcOrd="1" destOrd="0" presId="urn:microsoft.com/office/officeart/2005/8/layout/lProcess1"/>
    <dgm:cxn modelId="{1743B2A7-32EB-4119-95DE-188EC01DA401}" type="presParOf" srcId="{FBA9207B-3DE3-4812-ABB3-F002D408A2B2}" destId="{9D89D4D8-04A3-4BE8-AE98-87E1E5A5B002}" srcOrd="2" destOrd="0" presId="urn:microsoft.com/office/officeart/2005/8/layout/lProcess1"/>
    <dgm:cxn modelId="{1FCF860E-DCC0-421E-A905-A9A3CE04DB2F}" type="presParOf" srcId="{9D89D4D8-04A3-4BE8-AE98-87E1E5A5B002}" destId="{C339C562-B3FA-4032-9796-84D71B25290D}" srcOrd="0" destOrd="0" presId="urn:microsoft.com/office/officeart/2005/8/layout/lProcess1"/>
    <dgm:cxn modelId="{9D93C290-ACD2-408A-B243-8948979AF6B8}" type="presParOf" srcId="{9D89D4D8-04A3-4BE8-AE98-87E1E5A5B002}" destId="{88BAA23E-1A49-4D97-9878-37501E301333}" srcOrd="1" destOrd="0" presId="urn:microsoft.com/office/officeart/2005/8/layout/lProcess1"/>
    <dgm:cxn modelId="{9FE73FA1-2EC1-4AE6-91A0-89BAEC063B8D}" type="presParOf" srcId="{9D89D4D8-04A3-4BE8-AE98-87E1E5A5B002}" destId="{6A203518-702A-4F18-B00E-D82292E5A754}" srcOrd="2" destOrd="0" presId="urn:microsoft.com/office/officeart/2005/8/layout/lProcess1"/>
    <dgm:cxn modelId="{3175060F-3CE7-4614-B7BA-7B7770D72E88}" type="presParOf" srcId="{9D89D4D8-04A3-4BE8-AE98-87E1E5A5B002}" destId="{0CD27CE1-3F87-4912-AE89-7A2570813F4F}" srcOrd="3" destOrd="0" presId="urn:microsoft.com/office/officeart/2005/8/layout/lProcess1"/>
    <dgm:cxn modelId="{B1725E82-FFC5-4CC0-A4D8-1F8CF9AED500}" type="presParOf" srcId="{9D89D4D8-04A3-4BE8-AE98-87E1E5A5B002}" destId="{EC3BF1C3-2FCC-45F3-85AC-EF5C4C9A90C5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87F151-25C2-4222-B970-AAB2B08A5B06}" type="doc">
      <dgm:prSet loTypeId="urn:microsoft.com/office/officeart/2005/8/layout/pyramid3" loCatId="pyramid" qsTypeId="urn:microsoft.com/office/officeart/2005/8/quickstyle/simple3" qsCatId="simple" csTypeId="urn:microsoft.com/office/officeart/2005/8/colors/accent1_2" csCatId="accent1" phldr="1"/>
      <dgm:spPr/>
    </dgm:pt>
    <dgm:pt modelId="{E1D07DC9-9039-423C-971C-551A3BEA6B10}">
      <dgm:prSet phldrT="[Text]"/>
      <dgm:spPr>
        <a:gradFill rotWithShape="0">
          <a:gsLst>
            <a:gs pos="0">
              <a:srgbClr val="46AF37"/>
            </a:gs>
            <a:gs pos="25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</a:gradFill>
      </dgm:spPr>
      <dgm:t>
        <a:bodyPr/>
        <a:lstStyle/>
        <a:p>
          <a:endParaRPr lang="en-US" dirty="0"/>
        </a:p>
      </dgm:t>
    </dgm:pt>
    <dgm:pt modelId="{9FF2880E-5226-45D0-BD5C-78A718C5291B}" type="parTrans" cxnId="{289BD998-D431-4721-AC40-6174253F879B}">
      <dgm:prSet/>
      <dgm:spPr/>
      <dgm:t>
        <a:bodyPr/>
        <a:lstStyle/>
        <a:p>
          <a:endParaRPr lang="en-US"/>
        </a:p>
      </dgm:t>
    </dgm:pt>
    <dgm:pt modelId="{C8B7163F-49E6-4175-A4BE-E79E45D2D251}" type="sibTrans" cxnId="{289BD998-D431-4721-AC40-6174253F879B}">
      <dgm:prSet/>
      <dgm:spPr/>
      <dgm:t>
        <a:bodyPr/>
        <a:lstStyle/>
        <a:p>
          <a:endParaRPr lang="en-US"/>
        </a:p>
      </dgm:t>
    </dgm:pt>
    <dgm:pt modelId="{97174288-2541-4803-877D-75B926A31D68}">
      <dgm:prSet phldrT="[Text]"/>
      <dgm:spPr>
        <a:gradFill rotWithShape="0">
          <a:gsLst>
            <a:gs pos="0">
              <a:srgbClr val="0061B2"/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</a:gradFill>
      </dgm:spPr>
      <dgm:t>
        <a:bodyPr/>
        <a:lstStyle/>
        <a:p>
          <a:endParaRPr lang="en-US" dirty="0"/>
        </a:p>
      </dgm:t>
    </dgm:pt>
    <dgm:pt modelId="{7E77FFED-37AD-438E-92CA-281F56223941}" type="sibTrans" cxnId="{FC533C9F-2902-4262-971F-4FCCE13C691C}">
      <dgm:prSet/>
      <dgm:spPr/>
      <dgm:t>
        <a:bodyPr/>
        <a:lstStyle/>
        <a:p>
          <a:endParaRPr lang="en-US"/>
        </a:p>
      </dgm:t>
    </dgm:pt>
    <dgm:pt modelId="{CE6DAF0E-5ADC-4A1D-8433-6A4B2D4278BE}" type="parTrans" cxnId="{FC533C9F-2902-4262-971F-4FCCE13C691C}">
      <dgm:prSet/>
      <dgm:spPr/>
      <dgm:t>
        <a:bodyPr/>
        <a:lstStyle/>
        <a:p>
          <a:endParaRPr lang="en-US"/>
        </a:p>
      </dgm:t>
    </dgm:pt>
    <dgm:pt modelId="{3B94E783-FD63-4A55-8576-72ADC12A9980}">
      <dgm:prSet phldrT="[Text]"/>
      <dgm:spPr>
        <a:gradFill rotWithShape="0">
          <a:gsLst>
            <a:gs pos="0">
              <a:srgbClr val="46AF37"/>
            </a:gs>
            <a:gs pos="25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</a:gradFill>
      </dgm:spPr>
      <dgm:t>
        <a:bodyPr/>
        <a:lstStyle/>
        <a:p>
          <a:endParaRPr lang="en-US" dirty="0"/>
        </a:p>
      </dgm:t>
    </dgm:pt>
    <dgm:pt modelId="{245DAC16-786C-4DE4-8EBC-D57680C1A2A2}" type="sibTrans" cxnId="{D16BCBE5-2871-474E-AE84-97424B1FA560}">
      <dgm:prSet/>
      <dgm:spPr/>
      <dgm:t>
        <a:bodyPr/>
        <a:lstStyle/>
        <a:p>
          <a:endParaRPr lang="en-US"/>
        </a:p>
      </dgm:t>
    </dgm:pt>
    <dgm:pt modelId="{CA4DDAC0-C82D-404D-9C30-14D363E0EC48}" type="parTrans" cxnId="{D16BCBE5-2871-474E-AE84-97424B1FA560}">
      <dgm:prSet/>
      <dgm:spPr/>
      <dgm:t>
        <a:bodyPr/>
        <a:lstStyle/>
        <a:p>
          <a:endParaRPr lang="en-US"/>
        </a:p>
      </dgm:t>
    </dgm:pt>
    <dgm:pt modelId="{C634B5FB-45A2-4F4B-BF18-703744066F53}" type="pres">
      <dgm:prSet presAssocID="{DA87F151-25C2-4222-B970-AAB2B08A5B06}" presName="Name0" presStyleCnt="0">
        <dgm:presLayoutVars>
          <dgm:dir/>
          <dgm:animLvl val="lvl"/>
          <dgm:resizeHandles val="exact"/>
        </dgm:presLayoutVars>
      </dgm:prSet>
      <dgm:spPr/>
    </dgm:pt>
    <dgm:pt modelId="{A0170003-9D34-4083-81BB-7D4A918D03DD}" type="pres">
      <dgm:prSet presAssocID="{3B94E783-FD63-4A55-8576-72ADC12A9980}" presName="Name8" presStyleCnt="0"/>
      <dgm:spPr/>
    </dgm:pt>
    <dgm:pt modelId="{F0CA13F0-6F21-4510-AD95-490B60EBF5E3}" type="pres">
      <dgm:prSet presAssocID="{3B94E783-FD63-4A55-8576-72ADC12A9980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E1775D-E817-48FD-BB75-6D6579A469C5}" type="pres">
      <dgm:prSet presAssocID="{3B94E783-FD63-4A55-8576-72ADC12A998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248E7A-E846-447E-8F4C-E302A38A62CA}" type="pres">
      <dgm:prSet presAssocID="{E1D07DC9-9039-423C-971C-551A3BEA6B10}" presName="Name8" presStyleCnt="0"/>
      <dgm:spPr/>
    </dgm:pt>
    <dgm:pt modelId="{81EEA4C9-DB56-4E91-8D32-D388677CFD32}" type="pres">
      <dgm:prSet presAssocID="{E1D07DC9-9039-423C-971C-551A3BEA6B10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10909C-AE7F-4880-B42E-28BC7ACF2490}" type="pres">
      <dgm:prSet presAssocID="{E1D07DC9-9039-423C-971C-551A3BEA6B1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A6E8FD-79DA-47D1-8E34-457A6120A88F}" type="pres">
      <dgm:prSet presAssocID="{97174288-2541-4803-877D-75B926A31D68}" presName="Name8" presStyleCnt="0"/>
      <dgm:spPr/>
    </dgm:pt>
    <dgm:pt modelId="{9ED3FD63-06F7-48CA-972C-A3EE23097864}" type="pres">
      <dgm:prSet presAssocID="{97174288-2541-4803-877D-75B926A31D68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5C1209-132B-4EA4-8855-7F4561F5A7EA}" type="pres">
      <dgm:prSet presAssocID="{97174288-2541-4803-877D-75B926A31D6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0A4149-7FDE-424D-95B6-057288F2D59E}" type="presOf" srcId="{3B94E783-FD63-4A55-8576-72ADC12A9980}" destId="{EBE1775D-E817-48FD-BB75-6D6579A469C5}" srcOrd="1" destOrd="0" presId="urn:microsoft.com/office/officeart/2005/8/layout/pyramid3"/>
    <dgm:cxn modelId="{79B2CB96-EAF7-4A4C-AF44-2CFA472DBA4F}" type="presOf" srcId="{97174288-2541-4803-877D-75B926A31D68}" destId="{205C1209-132B-4EA4-8855-7F4561F5A7EA}" srcOrd="1" destOrd="0" presId="urn:microsoft.com/office/officeart/2005/8/layout/pyramid3"/>
    <dgm:cxn modelId="{FA21A28A-5DAE-4A1D-B430-1BDC447194EB}" type="presOf" srcId="{DA87F151-25C2-4222-B970-AAB2B08A5B06}" destId="{C634B5FB-45A2-4F4B-BF18-703744066F53}" srcOrd="0" destOrd="0" presId="urn:microsoft.com/office/officeart/2005/8/layout/pyramid3"/>
    <dgm:cxn modelId="{5828DB2F-AEEB-46AA-8D88-8C237780F4C8}" type="presOf" srcId="{E1D07DC9-9039-423C-971C-551A3BEA6B10}" destId="{2510909C-AE7F-4880-B42E-28BC7ACF2490}" srcOrd="1" destOrd="0" presId="urn:microsoft.com/office/officeart/2005/8/layout/pyramid3"/>
    <dgm:cxn modelId="{289BD998-D431-4721-AC40-6174253F879B}" srcId="{DA87F151-25C2-4222-B970-AAB2B08A5B06}" destId="{E1D07DC9-9039-423C-971C-551A3BEA6B10}" srcOrd="1" destOrd="0" parTransId="{9FF2880E-5226-45D0-BD5C-78A718C5291B}" sibTransId="{C8B7163F-49E6-4175-A4BE-E79E45D2D251}"/>
    <dgm:cxn modelId="{3C2843E2-0984-4092-8DAE-A0BDA55063FE}" type="presOf" srcId="{E1D07DC9-9039-423C-971C-551A3BEA6B10}" destId="{81EEA4C9-DB56-4E91-8D32-D388677CFD32}" srcOrd="0" destOrd="0" presId="urn:microsoft.com/office/officeart/2005/8/layout/pyramid3"/>
    <dgm:cxn modelId="{37C83420-85C7-4293-848F-B2969156E357}" type="presOf" srcId="{97174288-2541-4803-877D-75B926A31D68}" destId="{9ED3FD63-06F7-48CA-972C-A3EE23097864}" srcOrd="0" destOrd="0" presId="urn:microsoft.com/office/officeart/2005/8/layout/pyramid3"/>
    <dgm:cxn modelId="{FC533C9F-2902-4262-971F-4FCCE13C691C}" srcId="{DA87F151-25C2-4222-B970-AAB2B08A5B06}" destId="{97174288-2541-4803-877D-75B926A31D68}" srcOrd="2" destOrd="0" parTransId="{CE6DAF0E-5ADC-4A1D-8433-6A4B2D4278BE}" sibTransId="{7E77FFED-37AD-438E-92CA-281F56223941}"/>
    <dgm:cxn modelId="{E71338A0-4F5A-4E91-9E2E-EE2A6E5EE39F}" type="presOf" srcId="{3B94E783-FD63-4A55-8576-72ADC12A9980}" destId="{F0CA13F0-6F21-4510-AD95-490B60EBF5E3}" srcOrd="0" destOrd="0" presId="urn:microsoft.com/office/officeart/2005/8/layout/pyramid3"/>
    <dgm:cxn modelId="{D16BCBE5-2871-474E-AE84-97424B1FA560}" srcId="{DA87F151-25C2-4222-B970-AAB2B08A5B06}" destId="{3B94E783-FD63-4A55-8576-72ADC12A9980}" srcOrd="0" destOrd="0" parTransId="{CA4DDAC0-C82D-404D-9C30-14D363E0EC48}" sibTransId="{245DAC16-786C-4DE4-8EBC-D57680C1A2A2}"/>
    <dgm:cxn modelId="{450D66F4-C7D6-494B-BE10-F40CDA5FD9D8}" type="presParOf" srcId="{C634B5FB-45A2-4F4B-BF18-703744066F53}" destId="{A0170003-9D34-4083-81BB-7D4A918D03DD}" srcOrd="0" destOrd="0" presId="urn:microsoft.com/office/officeart/2005/8/layout/pyramid3"/>
    <dgm:cxn modelId="{0694D4CA-AE30-43E9-A38D-460E1ECC2273}" type="presParOf" srcId="{A0170003-9D34-4083-81BB-7D4A918D03DD}" destId="{F0CA13F0-6F21-4510-AD95-490B60EBF5E3}" srcOrd="0" destOrd="0" presId="urn:microsoft.com/office/officeart/2005/8/layout/pyramid3"/>
    <dgm:cxn modelId="{3526FE2E-128B-4C22-ABE7-93C6F9E5AFA5}" type="presParOf" srcId="{A0170003-9D34-4083-81BB-7D4A918D03DD}" destId="{EBE1775D-E817-48FD-BB75-6D6579A469C5}" srcOrd="1" destOrd="0" presId="urn:microsoft.com/office/officeart/2005/8/layout/pyramid3"/>
    <dgm:cxn modelId="{FC7CF75F-9DA5-48C8-A288-5787D73F2725}" type="presParOf" srcId="{C634B5FB-45A2-4F4B-BF18-703744066F53}" destId="{FF248E7A-E846-447E-8F4C-E302A38A62CA}" srcOrd="1" destOrd="0" presId="urn:microsoft.com/office/officeart/2005/8/layout/pyramid3"/>
    <dgm:cxn modelId="{0DCCA5A7-DCA4-44D4-8796-1659F6DEFDF8}" type="presParOf" srcId="{FF248E7A-E846-447E-8F4C-E302A38A62CA}" destId="{81EEA4C9-DB56-4E91-8D32-D388677CFD32}" srcOrd="0" destOrd="0" presId="urn:microsoft.com/office/officeart/2005/8/layout/pyramid3"/>
    <dgm:cxn modelId="{828F2A98-557C-4854-A548-8DFFC74A0116}" type="presParOf" srcId="{FF248E7A-E846-447E-8F4C-E302A38A62CA}" destId="{2510909C-AE7F-4880-B42E-28BC7ACF2490}" srcOrd="1" destOrd="0" presId="urn:microsoft.com/office/officeart/2005/8/layout/pyramid3"/>
    <dgm:cxn modelId="{A6463E2F-082D-4C10-A8A7-DE11949FCF19}" type="presParOf" srcId="{C634B5FB-45A2-4F4B-BF18-703744066F53}" destId="{0CA6E8FD-79DA-47D1-8E34-457A6120A88F}" srcOrd="2" destOrd="0" presId="urn:microsoft.com/office/officeart/2005/8/layout/pyramid3"/>
    <dgm:cxn modelId="{094930BD-BC41-41EA-8AF6-5526EDDFB21B}" type="presParOf" srcId="{0CA6E8FD-79DA-47D1-8E34-457A6120A88F}" destId="{9ED3FD63-06F7-48CA-972C-A3EE23097864}" srcOrd="0" destOrd="0" presId="urn:microsoft.com/office/officeart/2005/8/layout/pyramid3"/>
    <dgm:cxn modelId="{28F96E54-966E-4529-89E7-1AAA8763F2A2}" type="presParOf" srcId="{0CA6E8FD-79DA-47D1-8E34-457A6120A88F}" destId="{205C1209-132B-4EA4-8855-7F4561F5A7EA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0CBF96-9580-4E80-8ABD-AC257C1FC47E}" type="doc">
      <dgm:prSet loTypeId="urn:microsoft.com/office/officeart/2005/8/layout/pyramid3" loCatId="pyramid" qsTypeId="urn:microsoft.com/office/officeart/2005/8/quickstyle/simple3" qsCatId="simple" csTypeId="urn:microsoft.com/office/officeart/2005/8/colors/accent4_2" csCatId="accent4" phldr="1"/>
      <dgm:spPr/>
    </dgm:pt>
    <dgm:pt modelId="{11E83057-44F0-483C-9929-DDA39391DF78}">
      <dgm:prSet phldrT="[Text]" custT="1"/>
      <dgm:spPr/>
      <dgm:t>
        <a:bodyPr/>
        <a:lstStyle/>
        <a:p>
          <a:endParaRPr lang="en-US" sz="4000" b="1" dirty="0" smtClean="0"/>
        </a:p>
        <a:p>
          <a:r>
            <a:rPr lang="en-US" sz="4000" b="1" dirty="0" smtClean="0"/>
            <a:t>Tier 1</a:t>
          </a:r>
        </a:p>
        <a:p>
          <a:endParaRPr lang="en-US" sz="1000" b="1" dirty="0"/>
        </a:p>
      </dgm:t>
    </dgm:pt>
    <dgm:pt modelId="{25E12F31-92B9-4981-853C-8FDB06026CD0}" type="parTrans" cxnId="{549615C4-9045-4E78-9AAE-2DB969709352}">
      <dgm:prSet/>
      <dgm:spPr/>
      <dgm:t>
        <a:bodyPr/>
        <a:lstStyle/>
        <a:p>
          <a:endParaRPr lang="en-US"/>
        </a:p>
      </dgm:t>
    </dgm:pt>
    <dgm:pt modelId="{25CBCCFB-072E-49CB-852F-182AB13F632A}" type="sibTrans" cxnId="{549615C4-9045-4E78-9AAE-2DB969709352}">
      <dgm:prSet/>
      <dgm:spPr/>
      <dgm:t>
        <a:bodyPr/>
        <a:lstStyle/>
        <a:p>
          <a:endParaRPr lang="en-US"/>
        </a:p>
      </dgm:t>
    </dgm:pt>
    <dgm:pt modelId="{8BD8070D-A50E-473B-A07B-8B5734AE16C6}">
      <dgm:prSet phldrT="[Text]" custT="1"/>
      <dgm:spPr/>
      <dgm:t>
        <a:bodyPr/>
        <a:lstStyle/>
        <a:p>
          <a:endParaRPr lang="en-US" sz="1200" b="1" dirty="0" smtClean="0"/>
        </a:p>
        <a:p>
          <a:r>
            <a:rPr lang="en-US" sz="2000" b="1" dirty="0" smtClean="0"/>
            <a:t>Tier 3</a:t>
          </a:r>
        </a:p>
        <a:p>
          <a:endParaRPr lang="en-US" sz="3000" dirty="0"/>
        </a:p>
      </dgm:t>
    </dgm:pt>
    <dgm:pt modelId="{C961942E-FF06-4CCC-A17E-1C107A4AF1DC}" type="parTrans" cxnId="{B4146B49-420E-4AF1-866F-B828CA2D24BE}">
      <dgm:prSet/>
      <dgm:spPr/>
      <dgm:t>
        <a:bodyPr/>
        <a:lstStyle/>
        <a:p>
          <a:endParaRPr lang="en-US"/>
        </a:p>
      </dgm:t>
    </dgm:pt>
    <dgm:pt modelId="{BA9609F8-564E-4607-8E57-375E633959B1}" type="sibTrans" cxnId="{B4146B49-420E-4AF1-866F-B828CA2D24BE}">
      <dgm:prSet/>
      <dgm:spPr/>
      <dgm:t>
        <a:bodyPr/>
        <a:lstStyle/>
        <a:p>
          <a:endParaRPr lang="en-US"/>
        </a:p>
      </dgm:t>
    </dgm:pt>
    <dgm:pt modelId="{23D39DF0-6133-4A45-B1F5-F8447E7B2285}">
      <dgm:prSet phldrT="[Text]" custT="1"/>
      <dgm:spPr/>
      <dgm:t>
        <a:bodyPr/>
        <a:lstStyle/>
        <a:p>
          <a:pPr>
            <a:spcBef>
              <a:spcPct val="0"/>
            </a:spcBef>
          </a:pPr>
          <a:endParaRPr lang="en-US" sz="3600" b="0" dirty="0" smtClean="0"/>
        </a:p>
        <a:p>
          <a:pPr>
            <a:spcBef>
              <a:spcPts val="600"/>
            </a:spcBef>
          </a:pPr>
          <a:endParaRPr lang="en-US" sz="2000" b="0" dirty="0" smtClean="0"/>
        </a:p>
        <a:p>
          <a:pPr>
            <a:spcBef>
              <a:spcPts val="600"/>
            </a:spcBef>
          </a:pPr>
          <a:r>
            <a:rPr lang="en-US" sz="3600" b="1" dirty="0" smtClean="0"/>
            <a:t>Tier 2</a:t>
          </a:r>
        </a:p>
        <a:p>
          <a:pPr>
            <a:spcBef>
              <a:spcPct val="0"/>
            </a:spcBef>
          </a:pPr>
          <a:endParaRPr lang="en-US" sz="2000" b="1" dirty="0"/>
        </a:p>
      </dgm:t>
    </dgm:pt>
    <dgm:pt modelId="{4FD04A04-B567-44A2-95E3-2E450072E371}" type="sibTrans" cxnId="{7C375FEA-9961-4F84-BD8F-BEC49DD7BEF5}">
      <dgm:prSet/>
      <dgm:spPr/>
      <dgm:t>
        <a:bodyPr/>
        <a:lstStyle/>
        <a:p>
          <a:endParaRPr lang="en-US"/>
        </a:p>
      </dgm:t>
    </dgm:pt>
    <dgm:pt modelId="{F969AC1A-BBA3-468B-8DE9-B07C54911635}" type="parTrans" cxnId="{7C375FEA-9961-4F84-BD8F-BEC49DD7BEF5}">
      <dgm:prSet/>
      <dgm:spPr/>
      <dgm:t>
        <a:bodyPr/>
        <a:lstStyle/>
        <a:p>
          <a:endParaRPr lang="en-US"/>
        </a:p>
      </dgm:t>
    </dgm:pt>
    <dgm:pt modelId="{3D700849-6887-423F-A02F-583D0B874A05}" type="pres">
      <dgm:prSet presAssocID="{BB0CBF96-9580-4E80-8ABD-AC257C1FC47E}" presName="Name0" presStyleCnt="0">
        <dgm:presLayoutVars>
          <dgm:dir/>
          <dgm:animLvl val="lvl"/>
          <dgm:resizeHandles val="exact"/>
        </dgm:presLayoutVars>
      </dgm:prSet>
      <dgm:spPr/>
    </dgm:pt>
    <dgm:pt modelId="{E10B5FD4-83BB-4FE6-A4D7-7CDC27A56E76}" type="pres">
      <dgm:prSet presAssocID="{11E83057-44F0-483C-9929-DDA39391DF78}" presName="Name8" presStyleCnt="0"/>
      <dgm:spPr/>
    </dgm:pt>
    <dgm:pt modelId="{368F818B-2C2D-49CC-B79E-5EF53A671335}" type="pres">
      <dgm:prSet presAssocID="{11E83057-44F0-483C-9929-DDA39391DF78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E4B3C1-E40B-45F1-96A2-0D711B839336}" type="pres">
      <dgm:prSet presAssocID="{11E83057-44F0-483C-9929-DDA39391DF7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F98A4-7F5C-4CF7-AC29-FA32757509C8}" type="pres">
      <dgm:prSet presAssocID="{23D39DF0-6133-4A45-B1F5-F8447E7B2285}" presName="Name8" presStyleCnt="0"/>
      <dgm:spPr/>
    </dgm:pt>
    <dgm:pt modelId="{BE27C44F-E60A-46B5-9A4A-213D736F4376}" type="pres">
      <dgm:prSet presAssocID="{23D39DF0-6133-4A45-B1F5-F8447E7B2285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FDC60-0D56-480B-A1BE-F07E06B3C81B}" type="pres">
      <dgm:prSet presAssocID="{23D39DF0-6133-4A45-B1F5-F8447E7B228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CD9B4A-19D7-4212-998B-16EA8360B6DA}" type="pres">
      <dgm:prSet presAssocID="{8BD8070D-A50E-473B-A07B-8B5734AE16C6}" presName="Name8" presStyleCnt="0"/>
      <dgm:spPr/>
    </dgm:pt>
    <dgm:pt modelId="{6E5A0361-478C-41C8-AEC1-DB7E9A8B5438}" type="pres">
      <dgm:prSet presAssocID="{8BD8070D-A50E-473B-A07B-8B5734AE16C6}" presName="level" presStyleLbl="node1" presStyleIdx="2" presStyleCnt="3" custScaleY="120559" custLinFactNeighborY="11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0C2E59-45B6-4B17-BE5B-C40F2F64E2D4}" type="pres">
      <dgm:prSet presAssocID="{8BD8070D-A50E-473B-A07B-8B5734AE16C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3BE69A-304D-462C-9325-2E96B3C12043}" type="presOf" srcId="{23D39DF0-6133-4A45-B1F5-F8447E7B2285}" destId="{491FDC60-0D56-480B-A1BE-F07E06B3C81B}" srcOrd="1" destOrd="0" presId="urn:microsoft.com/office/officeart/2005/8/layout/pyramid3"/>
    <dgm:cxn modelId="{D66DF057-7004-4DEE-AA71-DF73962555A0}" type="presOf" srcId="{11E83057-44F0-483C-9929-DDA39391DF78}" destId="{368F818B-2C2D-49CC-B79E-5EF53A671335}" srcOrd="0" destOrd="0" presId="urn:microsoft.com/office/officeart/2005/8/layout/pyramid3"/>
    <dgm:cxn modelId="{7E4581D0-3FFD-4278-8E38-00847664FEFE}" type="presOf" srcId="{8BD8070D-A50E-473B-A07B-8B5734AE16C6}" destId="{6E5A0361-478C-41C8-AEC1-DB7E9A8B5438}" srcOrd="0" destOrd="0" presId="urn:microsoft.com/office/officeart/2005/8/layout/pyramid3"/>
    <dgm:cxn modelId="{549615C4-9045-4E78-9AAE-2DB969709352}" srcId="{BB0CBF96-9580-4E80-8ABD-AC257C1FC47E}" destId="{11E83057-44F0-483C-9929-DDA39391DF78}" srcOrd="0" destOrd="0" parTransId="{25E12F31-92B9-4981-853C-8FDB06026CD0}" sibTransId="{25CBCCFB-072E-49CB-852F-182AB13F632A}"/>
    <dgm:cxn modelId="{B4146B49-420E-4AF1-866F-B828CA2D24BE}" srcId="{BB0CBF96-9580-4E80-8ABD-AC257C1FC47E}" destId="{8BD8070D-A50E-473B-A07B-8B5734AE16C6}" srcOrd="2" destOrd="0" parTransId="{C961942E-FF06-4CCC-A17E-1C107A4AF1DC}" sibTransId="{BA9609F8-564E-4607-8E57-375E633959B1}"/>
    <dgm:cxn modelId="{35AAEA6D-C11E-4A24-B623-F45F6BE37B28}" type="presOf" srcId="{23D39DF0-6133-4A45-B1F5-F8447E7B2285}" destId="{BE27C44F-E60A-46B5-9A4A-213D736F4376}" srcOrd="0" destOrd="0" presId="urn:microsoft.com/office/officeart/2005/8/layout/pyramid3"/>
    <dgm:cxn modelId="{7C375FEA-9961-4F84-BD8F-BEC49DD7BEF5}" srcId="{BB0CBF96-9580-4E80-8ABD-AC257C1FC47E}" destId="{23D39DF0-6133-4A45-B1F5-F8447E7B2285}" srcOrd="1" destOrd="0" parTransId="{F969AC1A-BBA3-468B-8DE9-B07C54911635}" sibTransId="{4FD04A04-B567-44A2-95E3-2E450072E371}"/>
    <dgm:cxn modelId="{159290D2-51CC-40D7-A7DC-88F2B771C954}" type="presOf" srcId="{8BD8070D-A50E-473B-A07B-8B5734AE16C6}" destId="{8D0C2E59-45B6-4B17-BE5B-C40F2F64E2D4}" srcOrd="1" destOrd="0" presId="urn:microsoft.com/office/officeart/2005/8/layout/pyramid3"/>
    <dgm:cxn modelId="{6346EA68-2F39-44DE-B644-852BBD13DD4F}" type="presOf" srcId="{11E83057-44F0-483C-9929-DDA39391DF78}" destId="{5EE4B3C1-E40B-45F1-96A2-0D711B839336}" srcOrd="1" destOrd="0" presId="urn:microsoft.com/office/officeart/2005/8/layout/pyramid3"/>
    <dgm:cxn modelId="{AFB3583B-B5B1-41B0-891F-3B28A6CB9321}" type="presOf" srcId="{BB0CBF96-9580-4E80-8ABD-AC257C1FC47E}" destId="{3D700849-6887-423F-A02F-583D0B874A05}" srcOrd="0" destOrd="0" presId="urn:microsoft.com/office/officeart/2005/8/layout/pyramid3"/>
    <dgm:cxn modelId="{1A96CDA3-7056-45AE-B02F-0623D20AF0F8}" type="presParOf" srcId="{3D700849-6887-423F-A02F-583D0B874A05}" destId="{E10B5FD4-83BB-4FE6-A4D7-7CDC27A56E76}" srcOrd="0" destOrd="0" presId="urn:microsoft.com/office/officeart/2005/8/layout/pyramid3"/>
    <dgm:cxn modelId="{E7599199-85F1-4BDE-A13D-24279059DAC2}" type="presParOf" srcId="{E10B5FD4-83BB-4FE6-A4D7-7CDC27A56E76}" destId="{368F818B-2C2D-49CC-B79E-5EF53A671335}" srcOrd="0" destOrd="0" presId="urn:microsoft.com/office/officeart/2005/8/layout/pyramid3"/>
    <dgm:cxn modelId="{C4FD852D-1375-4A01-81C0-2B34DC378079}" type="presParOf" srcId="{E10B5FD4-83BB-4FE6-A4D7-7CDC27A56E76}" destId="{5EE4B3C1-E40B-45F1-96A2-0D711B839336}" srcOrd="1" destOrd="0" presId="urn:microsoft.com/office/officeart/2005/8/layout/pyramid3"/>
    <dgm:cxn modelId="{B5238F56-1992-4BD7-AC50-A1CF93D68A63}" type="presParOf" srcId="{3D700849-6887-423F-A02F-583D0B874A05}" destId="{07DF98A4-7F5C-4CF7-AC29-FA32757509C8}" srcOrd="1" destOrd="0" presId="urn:microsoft.com/office/officeart/2005/8/layout/pyramid3"/>
    <dgm:cxn modelId="{B64E3612-EAF6-423E-A2EA-DE5B0A03C313}" type="presParOf" srcId="{07DF98A4-7F5C-4CF7-AC29-FA32757509C8}" destId="{BE27C44F-E60A-46B5-9A4A-213D736F4376}" srcOrd="0" destOrd="0" presId="urn:microsoft.com/office/officeart/2005/8/layout/pyramid3"/>
    <dgm:cxn modelId="{0AA6E146-57F9-4032-BA0B-D42334E9E6AC}" type="presParOf" srcId="{07DF98A4-7F5C-4CF7-AC29-FA32757509C8}" destId="{491FDC60-0D56-480B-A1BE-F07E06B3C81B}" srcOrd="1" destOrd="0" presId="urn:microsoft.com/office/officeart/2005/8/layout/pyramid3"/>
    <dgm:cxn modelId="{1A6648F3-E51B-43A0-8E15-3D5E415D0B95}" type="presParOf" srcId="{3D700849-6887-423F-A02F-583D0B874A05}" destId="{A7CD9B4A-19D7-4212-998B-16EA8360B6DA}" srcOrd="2" destOrd="0" presId="urn:microsoft.com/office/officeart/2005/8/layout/pyramid3"/>
    <dgm:cxn modelId="{B18B6230-D2CA-4B3E-BA9A-FA6F7D6B0E08}" type="presParOf" srcId="{A7CD9B4A-19D7-4212-998B-16EA8360B6DA}" destId="{6E5A0361-478C-41C8-AEC1-DB7E9A8B5438}" srcOrd="0" destOrd="0" presId="urn:microsoft.com/office/officeart/2005/8/layout/pyramid3"/>
    <dgm:cxn modelId="{5C44428E-E0D8-4143-8BD1-8E9BA6382115}" type="presParOf" srcId="{A7CD9B4A-19D7-4212-998B-16EA8360B6DA}" destId="{8D0C2E59-45B6-4B17-BE5B-C40F2F64E2D4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B0CBF96-9580-4E80-8ABD-AC257C1FC47E}" type="doc">
      <dgm:prSet loTypeId="urn:microsoft.com/office/officeart/2005/8/layout/pyramid3" loCatId="pyramid" qsTypeId="urn:microsoft.com/office/officeart/2005/8/quickstyle/simple3" qsCatId="simple" csTypeId="urn:microsoft.com/office/officeart/2005/8/colors/accent4_2" csCatId="accent4" phldr="1"/>
      <dgm:spPr/>
    </dgm:pt>
    <dgm:pt modelId="{11E83057-44F0-483C-9929-DDA39391DF78}">
      <dgm:prSet phldrT="[Text]" custT="1"/>
      <dgm:spPr/>
      <dgm:t>
        <a:bodyPr/>
        <a:lstStyle/>
        <a:p>
          <a:r>
            <a:rPr lang="en-US" sz="4000" b="1" dirty="0" smtClean="0"/>
            <a:t>Program</a:t>
          </a:r>
          <a:endParaRPr lang="en-US" sz="4000" b="1" dirty="0"/>
        </a:p>
      </dgm:t>
    </dgm:pt>
    <dgm:pt modelId="{25E12F31-92B9-4981-853C-8FDB06026CD0}" type="parTrans" cxnId="{549615C4-9045-4E78-9AAE-2DB969709352}">
      <dgm:prSet/>
      <dgm:spPr/>
      <dgm:t>
        <a:bodyPr/>
        <a:lstStyle/>
        <a:p>
          <a:endParaRPr lang="en-US"/>
        </a:p>
      </dgm:t>
    </dgm:pt>
    <dgm:pt modelId="{25CBCCFB-072E-49CB-852F-182AB13F632A}" type="sibTrans" cxnId="{549615C4-9045-4E78-9AAE-2DB969709352}">
      <dgm:prSet/>
      <dgm:spPr/>
      <dgm:t>
        <a:bodyPr/>
        <a:lstStyle/>
        <a:p>
          <a:endParaRPr lang="en-US"/>
        </a:p>
      </dgm:t>
    </dgm:pt>
    <dgm:pt modelId="{8BD8070D-A50E-473B-A07B-8B5734AE16C6}">
      <dgm:prSet phldrT="[Text]" custT="1"/>
      <dgm:spPr/>
      <dgm:t>
        <a:bodyPr/>
        <a:lstStyle/>
        <a:p>
          <a:r>
            <a:rPr lang="en-US" sz="2400" b="1" dirty="0" smtClean="0"/>
            <a:t>Indirect</a:t>
          </a:r>
        </a:p>
        <a:p>
          <a:endParaRPr lang="en-US" sz="1000" b="1" dirty="0" smtClean="0"/>
        </a:p>
        <a:p>
          <a:endParaRPr lang="en-US" sz="4400" dirty="0"/>
        </a:p>
      </dgm:t>
    </dgm:pt>
    <dgm:pt modelId="{C961942E-FF06-4CCC-A17E-1C107A4AF1DC}" type="parTrans" cxnId="{B4146B49-420E-4AF1-866F-B828CA2D24BE}">
      <dgm:prSet/>
      <dgm:spPr/>
      <dgm:t>
        <a:bodyPr/>
        <a:lstStyle/>
        <a:p>
          <a:endParaRPr lang="en-US"/>
        </a:p>
      </dgm:t>
    </dgm:pt>
    <dgm:pt modelId="{BA9609F8-564E-4607-8E57-375E633959B1}" type="sibTrans" cxnId="{B4146B49-420E-4AF1-866F-B828CA2D24BE}">
      <dgm:prSet/>
      <dgm:spPr/>
      <dgm:t>
        <a:bodyPr/>
        <a:lstStyle/>
        <a:p>
          <a:endParaRPr lang="en-US"/>
        </a:p>
      </dgm:t>
    </dgm:pt>
    <dgm:pt modelId="{3D700849-6887-423F-A02F-583D0B874A05}" type="pres">
      <dgm:prSet presAssocID="{BB0CBF96-9580-4E80-8ABD-AC257C1FC47E}" presName="Name0" presStyleCnt="0">
        <dgm:presLayoutVars>
          <dgm:dir/>
          <dgm:animLvl val="lvl"/>
          <dgm:resizeHandles val="exact"/>
        </dgm:presLayoutVars>
      </dgm:prSet>
      <dgm:spPr/>
    </dgm:pt>
    <dgm:pt modelId="{E10B5FD4-83BB-4FE6-A4D7-7CDC27A56E76}" type="pres">
      <dgm:prSet presAssocID="{11E83057-44F0-483C-9929-DDA39391DF78}" presName="Name8" presStyleCnt="0"/>
      <dgm:spPr/>
    </dgm:pt>
    <dgm:pt modelId="{368F818B-2C2D-49CC-B79E-5EF53A671335}" type="pres">
      <dgm:prSet presAssocID="{11E83057-44F0-483C-9929-DDA39391DF78}" presName="level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E4B3C1-E40B-45F1-96A2-0D711B839336}" type="pres">
      <dgm:prSet presAssocID="{11E83057-44F0-483C-9929-DDA39391DF7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CD9B4A-19D7-4212-998B-16EA8360B6DA}" type="pres">
      <dgm:prSet presAssocID="{8BD8070D-A50E-473B-A07B-8B5734AE16C6}" presName="Name8" presStyleCnt="0"/>
      <dgm:spPr/>
    </dgm:pt>
    <dgm:pt modelId="{6E5A0361-478C-41C8-AEC1-DB7E9A8B5438}" type="pres">
      <dgm:prSet presAssocID="{8BD8070D-A50E-473B-A07B-8B5734AE16C6}" presName="level" presStyleLbl="node1" presStyleIdx="1" presStyleCnt="2" custScaleY="101785" custLinFactNeighborY="45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0C2E59-45B6-4B17-BE5B-C40F2F64E2D4}" type="pres">
      <dgm:prSet presAssocID="{8BD8070D-A50E-473B-A07B-8B5734AE16C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2EF1F7-C203-47EA-979B-35AB4AB49764}" type="presOf" srcId="{BB0CBF96-9580-4E80-8ABD-AC257C1FC47E}" destId="{3D700849-6887-423F-A02F-583D0B874A05}" srcOrd="0" destOrd="0" presId="urn:microsoft.com/office/officeart/2005/8/layout/pyramid3"/>
    <dgm:cxn modelId="{549615C4-9045-4E78-9AAE-2DB969709352}" srcId="{BB0CBF96-9580-4E80-8ABD-AC257C1FC47E}" destId="{11E83057-44F0-483C-9929-DDA39391DF78}" srcOrd="0" destOrd="0" parTransId="{25E12F31-92B9-4981-853C-8FDB06026CD0}" sibTransId="{25CBCCFB-072E-49CB-852F-182AB13F632A}"/>
    <dgm:cxn modelId="{CAB3E0D7-3671-4413-AE63-0FB8FA511C0F}" type="presOf" srcId="{8BD8070D-A50E-473B-A07B-8B5734AE16C6}" destId="{6E5A0361-478C-41C8-AEC1-DB7E9A8B5438}" srcOrd="0" destOrd="0" presId="urn:microsoft.com/office/officeart/2005/8/layout/pyramid3"/>
    <dgm:cxn modelId="{B4146B49-420E-4AF1-866F-B828CA2D24BE}" srcId="{BB0CBF96-9580-4E80-8ABD-AC257C1FC47E}" destId="{8BD8070D-A50E-473B-A07B-8B5734AE16C6}" srcOrd="1" destOrd="0" parTransId="{C961942E-FF06-4CCC-A17E-1C107A4AF1DC}" sibTransId="{BA9609F8-564E-4607-8E57-375E633959B1}"/>
    <dgm:cxn modelId="{E98CC977-D659-4B53-AEBE-5CC1106511D2}" type="presOf" srcId="{11E83057-44F0-483C-9929-DDA39391DF78}" destId="{368F818B-2C2D-49CC-B79E-5EF53A671335}" srcOrd="0" destOrd="0" presId="urn:microsoft.com/office/officeart/2005/8/layout/pyramid3"/>
    <dgm:cxn modelId="{BF009FDA-CDC4-4B38-8EDF-A0E79AACBCD4}" type="presOf" srcId="{11E83057-44F0-483C-9929-DDA39391DF78}" destId="{5EE4B3C1-E40B-45F1-96A2-0D711B839336}" srcOrd="1" destOrd="0" presId="urn:microsoft.com/office/officeart/2005/8/layout/pyramid3"/>
    <dgm:cxn modelId="{878DC3E6-EEA8-4FD9-AEF6-5C596E3396FA}" type="presOf" srcId="{8BD8070D-A50E-473B-A07B-8B5734AE16C6}" destId="{8D0C2E59-45B6-4B17-BE5B-C40F2F64E2D4}" srcOrd="1" destOrd="0" presId="urn:microsoft.com/office/officeart/2005/8/layout/pyramid3"/>
    <dgm:cxn modelId="{9CC65655-1B67-4B0E-BD72-6C306111E901}" type="presParOf" srcId="{3D700849-6887-423F-A02F-583D0B874A05}" destId="{E10B5FD4-83BB-4FE6-A4D7-7CDC27A56E76}" srcOrd="0" destOrd="0" presId="urn:microsoft.com/office/officeart/2005/8/layout/pyramid3"/>
    <dgm:cxn modelId="{D8F9D306-DBF8-464D-92A8-74D0BF78A155}" type="presParOf" srcId="{E10B5FD4-83BB-4FE6-A4D7-7CDC27A56E76}" destId="{368F818B-2C2D-49CC-B79E-5EF53A671335}" srcOrd="0" destOrd="0" presId="urn:microsoft.com/office/officeart/2005/8/layout/pyramid3"/>
    <dgm:cxn modelId="{3350B7DF-70A7-46EE-8CDA-08FFCE7ACAE2}" type="presParOf" srcId="{E10B5FD4-83BB-4FE6-A4D7-7CDC27A56E76}" destId="{5EE4B3C1-E40B-45F1-96A2-0D711B839336}" srcOrd="1" destOrd="0" presId="urn:microsoft.com/office/officeart/2005/8/layout/pyramid3"/>
    <dgm:cxn modelId="{13B7C407-A0AA-4391-84FA-9667AE882EF8}" type="presParOf" srcId="{3D700849-6887-423F-A02F-583D0B874A05}" destId="{A7CD9B4A-19D7-4212-998B-16EA8360B6DA}" srcOrd="1" destOrd="0" presId="urn:microsoft.com/office/officeart/2005/8/layout/pyramid3"/>
    <dgm:cxn modelId="{7C9755F7-FE65-405B-9792-52EB762D5111}" type="presParOf" srcId="{A7CD9B4A-19D7-4212-998B-16EA8360B6DA}" destId="{6E5A0361-478C-41C8-AEC1-DB7E9A8B5438}" srcOrd="0" destOrd="0" presId="urn:microsoft.com/office/officeart/2005/8/layout/pyramid3"/>
    <dgm:cxn modelId="{93D95904-D790-473B-B9B7-48D374855970}" type="presParOf" srcId="{A7CD9B4A-19D7-4212-998B-16EA8360B6DA}" destId="{8D0C2E59-45B6-4B17-BE5B-C40F2F64E2D4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A7D37E7-6639-410A-B7B0-6064C858EE25}" type="doc">
      <dgm:prSet loTypeId="urn:microsoft.com/office/officeart/2005/8/layout/hProcess7#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EDC1E320-0BA2-4577-BA12-7FDB119AE49B}">
      <dgm:prSet phldrT="[Text]" custT="1"/>
      <dgm:spPr/>
      <dgm:t>
        <a:bodyPr/>
        <a:lstStyle/>
        <a:p>
          <a:r>
            <a:rPr lang="en-US" sz="3200" b="1" dirty="0" smtClean="0">
              <a:solidFill>
                <a:srgbClr val="54B948"/>
              </a:solidFill>
              <a:latin typeface="+mj-lt"/>
            </a:rPr>
            <a:t>Topics for discussion</a:t>
          </a:r>
          <a:endParaRPr lang="en-US" sz="3200" b="1" dirty="0">
            <a:solidFill>
              <a:srgbClr val="54B948"/>
            </a:solidFill>
            <a:latin typeface="+mj-lt"/>
          </a:endParaRPr>
        </a:p>
      </dgm:t>
    </dgm:pt>
    <dgm:pt modelId="{FA43FB34-8E84-41A1-B14B-0D853EFABA68}" type="parTrans" cxnId="{D7F455D3-5D46-478F-967A-26177B8E8A09}">
      <dgm:prSet/>
      <dgm:spPr/>
      <dgm:t>
        <a:bodyPr/>
        <a:lstStyle/>
        <a:p>
          <a:endParaRPr lang="en-US"/>
        </a:p>
      </dgm:t>
    </dgm:pt>
    <dgm:pt modelId="{A14EED6F-A37A-4EE4-9323-109BF71BAD42}" type="sibTrans" cxnId="{D7F455D3-5D46-478F-967A-26177B8E8A09}">
      <dgm:prSet/>
      <dgm:spPr/>
      <dgm:t>
        <a:bodyPr/>
        <a:lstStyle/>
        <a:p>
          <a:endParaRPr lang="en-US"/>
        </a:p>
      </dgm:t>
    </dgm:pt>
    <dgm:pt modelId="{0C8BA4F6-43C5-4DE7-B412-3EE886EC2001}">
      <dgm:prSet phldrT="[Text]" custT="1"/>
      <dgm:spPr/>
      <dgm:t>
        <a:bodyPr/>
        <a:lstStyle/>
        <a:p>
          <a:pPr>
            <a:spcBef>
              <a:spcPts val="1800"/>
            </a:spcBef>
            <a:spcAft>
              <a:spcPts val="1800"/>
            </a:spcAft>
          </a:pPr>
          <a:r>
            <a:rPr lang="en-US" sz="3000" dirty="0" smtClean="0"/>
            <a:t>Budget-to-Actual </a:t>
          </a:r>
          <a:r>
            <a:rPr lang="en-US" sz="3000" b="1" dirty="0" smtClean="0"/>
            <a:t>Variances</a:t>
          </a:r>
          <a:endParaRPr lang="en-US" sz="3000" b="1" dirty="0"/>
        </a:p>
      </dgm:t>
    </dgm:pt>
    <dgm:pt modelId="{0FED6171-B9D5-46FA-B249-717F6CA43197}" type="parTrans" cxnId="{41A020B3-A226-48FE-A8DF-7AF4F6D48257}">
      <dgm:prSet/>
      <dgm:spPr/>
      <dgm:t>
        <a:bodyPr/>
        <a:lstStyle/>
        <a:p>
          <a:endParaRPr lang="en-US"/>
        </a:p>
      </dgm:t>
    </dgm:pt>
    <dgm:pt modelId="{8F537D70-BA8A-433C-A201-B53BFBCA2972}" type="sibTrans" cxnId="{41A020B3-A226-48FE-A8DF-7AF4F6D48257}">
      <dgm:prSet/>
      <dgm:spPr/>
      <dgm:t>
        <a:bodyPr/>
        <a:lstStyle/>
        <a:p>
          <a:endParaRPr lang="en-US"/>
        </a:p>
      </dgm:t>
    </dgm:pt>
    <dgm:pt modelId="{99F843B7-6A89-4767-B70C-13DD5E857E06}">
      <dgm:prSet phldrT="[Text]" custT="1"/>
      <dgm:spPr/>
      <dgm:t>
        <a:bodyPr/>
        <a:lstStyle/>
        <a:p>
          <a:pPr>
            <a:spcBef>
              <a:spcPts val="1800"/>
            </a:spcBef>
            <a:spcAft>
              <a:spcPts val="1800"/>
            </a:spcAft>
          </a:pPr>
          <a:r>
            <a:rPr lang="en-US" sz="3000" b="1" dirty="0" smtClean="0"/>
            <a:t>Rate of spending </a:t>
          </a:r>
          <a:r>
            <a:rPr lang="en-US" sz="3000" dirty="0" smtClean="0"/>
            <a:t>on contracts</a:t>
          </a:r>
          <a:endParaRPr lang="en-US" sz="3000" dirty="0"/>
        </a:p>
      </dgm:t>
    </dgm:pt>
    <dgm:pt modelId="{97FDA606-837C-4E75-AB8A-C4E6CE1917B7}" type="parTrans" cxnId="{19450E27-8DF1-454D-8A1A-592A466223B5}">
      <dgm:prSet/>
      <dgm:spPr/>
      <dgm:t>
        <a:bodyPr/>
        <a:lstStyle/>
        <a:p>
          <a:endParaRPr lang="en-US"/>
        </a:p>
      </dgm:t>
    </dgm:pt>
    <dgm:pt modelId="{3B0D89E8-C3B0-4626-8BB2-F5E90DBFDF00}" type="sibTrans" cxnId="{19450E27-8DF1-454D-8A1A-592A466223B5}">
      <dgm:prSet/>
      <dgm:spPr/>
      <dgm:t>
        <a:bodyPr/>
        <a:lstStyle/>
        <a:p>
          <a:endParaRPr lang="en-US"/>
        </a:p>
      </dgm:t>
    </dgm:pt>
    <dgm:pt modelId="{935BC0AD-3751-4369-9E1F-A43745747D71}">
      <dgm:prSet phldrT="[Text]" custT="1"/>
      <dgm:spPr/>
      <dgm:t>
        <a:bodyPr/>
        <a:lstStyle/>
        <a:p>
          <a:pPr>
            <a:spcBef>
              <a:spcPts val="1800"/>
            </a:spcBef>
            <a:spcAft>
              <a:spcPts val="1800"/>
            </a:spcAft>
          </a:pPr>
          <a:r>
            <a:rPr lang="en-US" sz="3000" dirty="0" smtClean="0"/>
            <a:t>Anticipated </a:t>
          </a:r>
          <a:r>
            <a:rPr lang="en-US" sz="3000" b="1" dirty="0" smtClean="0"/>
            <a:t>future spending</a:t>
          </a:r>
          <a:r>
            <a:rPr lang="en-US" sz="3000" dirty="0" smtClean="0"/>
            <a:t>/cost control</a:t>
          </a:r>
          <a:endParaRPr lang="en-US" sz="3000" dirty="0"/>
        </a:p>
      </dgm:t>
    </dgm:pt>
    <dgm:pt modelId="{3E2E6CDE-B103-446B-93CC-6D08E4A1A945}" type="parTrans" cxnId="{AE68CDFD-6C2C-4714-B7B2-FBDB59E2FE3A}">
      <dgm:prSet/>
      <dgm:spPr/>
      <dgm:t>
        <a:bodyPr/>
        <a:lstStyle/>
        <a:p>
          <a:endParaRPr lang="en-US"/>
        </a:p>
      </dgm:t>
    </dgm:pt>
    <dgm:pt modelId="{CDD99217-23A4-42F5-8D44-A1242DEC3A90}" type="sibTrans" cxnId="{AE68CDFD-6C2C-4714-B7B2-FBDB59E2FE3A}">
      <dgm:prSet/>
      <dgm:spPr/>
      <dgm:t>
        <a:bodyPr/>
        <a:lstStyle/>
        <a:p>
          <a:endParaRPr lang="en-US"/>
        </a:p>
      </dgm:t>
    </dgm:pt>
    <dgm:pt modelId="{EAC9AECD-C79F-4668-BF4F-173E6440AF21}">
      <dgm:prSet phldrT="[Text]" custT="1"/>
      <dgm:spPr/>
      <dgm:t>
        <a:bodyPr/>
        <a:lstStyle/>
        <a:p>
          <a:pPr>
            <a:spcBef>
              <a:spcPts val="1800"/>
            </a:spcBef>
            <a:spcAft>
              <a:spcPts val="1800"/>
            </a:spcAft>
          </a:pPr>
          <a:r>
            <a:rPr lang="en-US" sz="3000" b="1" dirty="0" smtClean="0"/>
            <a:t>Completion of activities </a:t>
          </a:r>
          <a:r>
            <a:rPr lang="en-US" sz="3000" dirty="0" smtClean="0"/>
            <a:t>funded by restricted grants</a:t>
          </a:r>
          <a:endParaRPr lang="en-US" sz="3000" dirty="0"/>
        </a:p>
      </dgm:t>
    </dgm:pt>
    <dgm:pt modelId="{D721CD42-57E6-4ED0-94BE-35505690D2CB}" type="parTrans" cxnId="{84E67E32-F8E2-4F6D-AA32-3D6370C4A459}">
      <dgm:prSet/>
      <dgm:spPr/>
      <dgm:t>
        <a:bodyPr/>
        <a:lstStyle/>
        <a:p>
          <a:endParaRPr lang="en-US"/>
        </a:p>
      </dgm:t>
    </dgm:pt>
    <dgm:pt modelId="{928994CE-03C0-4D55-9801-27F2D18112CF}" type="sibTrans" cxnId="{84E67E32-F8E2-4F6D-AA32-3D6370C4A459}">
      <dgm:prSet/>
      <dgm:spPr/>
      <dgm:t>
        <a:bodyPr/>
        <a:lstStyle/>
        <a:p>
          <a:endParaRPr lang="en-US"/>
        </a:p>
      </dgm:t>
    </dgm:pt>
    <dgm:pt modelId="{AA739021-B97F-4CC3-B3EB-50B9A73485E5}" type="pres">
      <dgm:prSet presAssocID="{8A7D37E7-6639-410A-B7B0-6064C858EE2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2539C7-CCF4-4590-BC20-5C8BB0391914}" type="pres">
      <dgm:prSet presAssocID="{EDC1E320-0BA2-4577-BA12-7FDB119AE49B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EA820E-D404-411E-8AF2-07990A6F785E}" type="pres">
      <dgm:prSet presAssocID="{EDC1E320-0BA2-4577-BA12-7FDB119AE49B}" presName="bgRect" presStyleLbl="node1" presStyleIdx="0" presStyleCnt="1" custLinFactNeighborX="-962"/>
      <dgm:spPr/>
      <dgm:t>
        <a:bodyPr/>
        <a:lstStyle/>
        <a:p>
          <a:endParaRPr lang="en-US"/>
        </a:p>
      </dgm:t>
    </dgm:pt>
    <dgm:pt modelId="{D1EA93B9-E512-423D-9150-DFBAEDCD7144}" type="pres">
      <dgm:prSet presAssocID="{EDC1E320-0BA2-4577-BA12-7FDB119AE49B}" presName="parentNode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A016F0-C991-416E-8127-8230E653B2A4}" type="pres">
      <dgm:prSet presAssocID="{EDC1E320-0BA2-4577-BA12-7FDB119AE49B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68CDFD-6C2C-4714-B7B2-FBDB59E2FE3A}" srcId="{EDC1E320-0BA2-4577-BA12-7FDB119AE49B}" destId="{935BC0AD-3751-4369-9E1F-A43745747D71}" srcOrd="2" destOrd="0" parTransId="{3E2E6CDE-B103-446B-93CC-6D08E4A1A945}" sibTransId="{CDD99217-23A4-42F5-8D44-A1242DEC3A90}"/>
    <dgm:cxn modelId="{A95A3597-BD53-43E8-8911-965A848BD433}" type="presOf" srcId="{EDC1E320-0BA2-4577-BA12-7FDB119AE49B}" destId="{D1EA93B9-E512-423D-9150-DFBAEDCD7144}" srcOrd="1" destOrd="0" presId="urn:microsoft.com/office/officeart/2005/8/layout/hProcess7#1"/>
    <dgm:cxn modelId="{D7F455D3-5D46-478F-967A-26177B8E8A09}" srcId="{8A7D37E7-6639-410A-B7B0-6064C858EE25}" destId="{EDC1E320-0BA2-4577-BA12-7FDB119AE49B}" srcOrd="0" destOrd="0" parTransId="{FA43FB34-8E84-41A1-B14B-0D853EFABA68}" sibTransId="{A14EED6F-A37A-4EE4-9323-109BF71BAD42}"/>
    <dgm:cxn modelId="{84E67E32-F8E2-4F6D-AA32-3D6370C4A459}" srcId="{EDC1E320-0BA2-4577-BA12-7FDB119AE49B}" destId="{EAC9AECD-C79F-4668-BF4F-173E6440AF21}" srcOrd="3" destOrd="0" parTransId="{D721CD42-57E6-4ED0-94BE-35505690D2CB}" sibTransId="{928994CE-03C0-4D55-9801-27F2D18112CF}"/>
    <dgm:cxn modelId="{41A020B3-A226-48FE-A8DF-7AF4F6D48257}" srcId="{EDC1E320-0BA2-4577-BA12-7FDB119AE49B}" destId="{0C8BA4F6-43C5-4DE7-B412-3EE886EC2001}" srcOrd="0" destOrd="0" parTransId="{0FED6171-B9D5-46FA-B249-717F6CA43197}" sibTransId="{8F537D70-BA8A-433C-A201-B53BFBCA2972}"/>
    <dgm:cxn modelId="{89A86A0F-41E1-44C5-AE49-3E54E5079BCB}" type="presOf" srcId="{EAC9AECD-C79F-4668-BF4F-173E6440AF21}" destId="{0FA016F0-C991-416E-8127-8230E653B2A4}" srcOrd="0" destOrd="3" presId="urn:microsoft.com/office/officeart/2005/8/layout/hProcess7#1"/>
    <dgm:cxn modelId="{19450E27-8DF1-454D-8A1A-592A466223B5}" srcId="{EDC1E320-0BA2-4577-BA12-7FDB119AE49B}" destId="{99F843B7-6A89-4767-B70C-13DD5E857E06}" srcOrd="1" destOrd="0" parTransId="{97FDA606-837C-4E75-AB8A-C4E6CE1917B7}" sibTransId="{3B0D89E8-C3B0-4626-8BB2-F5E90DBFDF00}"/>
    <dgm:cxn modelId="{0583B770-A346-4101-BE6B-53C519313DF3}" type="presOf" srcId="{935BC0AD-3751-4369-9E1F-A43745747D71}" destId="{0FA016F0-C991-416E-8127-8230E653B2A4}" srcOrd="0" destOrd="2" presId="urn:microsoft.com/office/officeart/2005/8/layout/hProcess7#1"/>
    <dgm:cxn modelId="{2BA67213-F48B-437D-B920-8DD276C890B8}" type="presOf" srcId="{8A7D37E7-6639-410A-B7B0-6064C858EE25}" destId="{AA739021-B97F-4CC3-B3EB-50B9A73485E5}" srcOrd="0" destOrd="0" presId="urn:microsoft.com/office/officeart/2005/8/layout/hProcess7#1"/>
    <dgm:cxn modelId="{26873819-5EB3-483E-AE8B-B88DA655EE53}" type="presOf" srcId="{EDC1E320-0BA2-4577-BA12-7FDB119AE49B}" destId="{E8EA820E-D404-411E-8AF2-07990A6F785E}" srcOrd="0" destOrd="0" presId="urn:microsoft.com/office/officeart/2005/8/layout/hProcess7#1"/>
    <dgm:cxn modelId="{03CA1F00-5026-4C10-9B30-CADE6B460FE2}" type="presOf" srcId="{0C8BA4F6-43C5-4DE7-B412-3EE886EC2001}" destId="{0FA016F0-C991-416E-8127-8230E653B2A4}" srcOrd="0" destOrd="0" presId="urn:microsoft.com/office/officeart/2005/8/layout/hProcess7#1"/>
    <dgm:cxn modelId="{E70928FF-9469-4F32-882D-D079CB3A0B99}" type="presOf" srcId="{99F843B7-6A89-4767-B70C-13DD5E857E06}" destId="{0FA016F0-C991-416E-8127-8230E653B2A4}" srcOrd="0" destOrd="1" presId="urn:microsoft.com/office/officeart/2005/8/layout/hProcess7#1"/>
    <dgm:cxn modelId="{57D44717-A7D0-4292-961E-EC2C6BDD7C90}" type="presParOf" srcId="{AA739021-B97F-4CC3-B3EB-50B9A73485E5}" destId="{8D2539C7-CCF4-4590-BC20-5C8BB0391914}" srcOrd="0" destOrd="0" presId="urn:microsoft.com/office/officeart/2005/8/layout/hProcess7#1"/>
    <dgm:cxn modelId="{0BAA568E-1B44-4000-BDD5-9015FDA2FE9F}" type="presParOf" srcId="{8D2539C7-CCF4-4590-BC20-5C8BB0391914}" destId="{E8EA820E-D404-411E-8AF2-07990A6F785E}" srcOrd="0" destOrd="0" presId="urn:microsoft.com/office/officeart/2005/8/layout/hProcess7#1"/>
    <dgm:cxn modelId="{C3773418-E267-4545-8386-D443C05004C8}" type="presParOf" srcId="{8D2539C7-CCF4-4590-BC20-5C8BB0391914}" destId="{D1EA93B9-E512-423D-9150-DFBAEDCD7144}" srcOrd="1" destOrd="0" presId="urn:microsoft.com/office/officeart/2005/8/layout/hProcess7#1"/>
    <dgm:cxn modelId="{156E4B19-17A8-4718-B2D2-C9BA8E962DC2}" type="presParOf" srcId="{8D2539C7-CCF4-4590-BC20-5C8BB0391914}" destId="{0FA016F0-C991-416E-8127-8230E653B2A4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13062EC-6ECD-4DAD-AC36-3E7C3CF0DEE6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BED148-16B1-4123-8EE3-AE71FD85A8F6}">
      <dgm:prSet phldrT="[Text]"/>
      <dgm:spPr/>
      <dgm:t>
        <a:bodyPr/>
        <a:lstStyle/>
        <a:p>
          <a:r>
            <a:rPr lang="en-US" dirty="0" smtClean="0"/>
            <a:t>Management Narrative</a:t>
          </a:r>
          <a:endParaRPr lang="en-US" dirty="0"/>
        </a:p>
      </dgm:t>
    </dgm:pt>
    <dgm:pt modelId="{8110E1C6-5049-4785-8FCA-973E19FC4572}" type="parTrans" cxnId="{64D4E52C-3DBA-4745-B4DD-8B9FAE4C973C}">
      <dgm:prSet/>
      <dgm:spPr/>
      <dgm:t>
        <a:bodyPr/>
        <a:lstStyle/>
        <a:p>
          <a:endParaRPr lang="en-US"/>
        </a:p>
      </dgm:t>
    </dgm:pt>
    <dgm:pt modelId="{821EFF72-7370-4608-BE7C-4F0BA4EFDDFF}" type="sibTrans" cxnId="{64D4E52C-3DBA-4745-B4DD-8B9FAE4C973C}">
      <dgm:prSet/>
      <dgm:spPr/>
      <dgm:t>
        <a:bodyPr/>
        <a:lstStyle/>
        <a:p>
          <a:endParaRPr lang="en-US"/>
        </a:p>
      </dgm:t>
    </dgm:pt>
    <dgm:pt modelId="{509EBC5A-5C16-48F1-8C2B-3AD909C2FCE6}">
      <dgm:prSet phldrT="[Text]"/>
      <dgm:spPr/>
      <dgm:t>
        <a:bodyPr/>
        <a:lstStyle/>
        <a:p>
          <a:r>
            <a:rPr lang="en-US" dirty="0" smtClean="0"/>
            <a:t>Balance Sheet</a:t>
          </a:r>
          <a:endParaRPr lang="en-US" dirty="0"/>
        </a:p>
      </dgm:t>
    </dgm:pt>
    <dgm:pt modelId="{009C339F-A512-4A32-B551-EEEA5F500C5E}" type="parTrans" cxnId="{462AA17F-C84B-4AF8-9162-BAB1CACFD13C}">
      <dgm:prSet/>
      <dgm:spPr/>
      <dgm:t>
        <a:bodyPr/>
        <a:lstStyle/>
        <a:p>
          <a:endParaRPr lang="en-US"/>
        </a:p>
      </dgm:t>
    </dgm:pt>
    <dgm:pt modelId="{E98CB61A-86B5-4A3C-A593-DB3B16572281}" type="sibTrans" cxnId="{462AA17F-C84B-4AF8-9162-BAB1CACFD13C}">
      <dgm:prSet/>
      <dgm:spPr/>
      <dgm:t>
        <a:bodyPr/>
        <a:lstStyle/>
        <a:p>
          <a:endParaRPr lang="en-US"/>
        </a:p>
      </dgm:t>
    </dgm:pt>
    <dgm:pt modelId="{13E014A2-7F10-4AFD-89F4-4C3A74F9E343}">
      <dgm:prSet phldrT="[Text]"/>
      <dgm:spPr/>
      <dgm:t>
        <a:bodyPr/>
        <a:lstStyle/>
        <a:p>
          <a:r>
            <a:rPr lang="en-US" dirty="0" smtClean="0"/>
            <a:t>Cash Flow Projections</a:t>
          </a:r>
          <a:endParaRPr lang="en-US" dirty="0"/>
        </a:p>
      </dgm:t>
    </dgm:pt>
    <dgm:pt modelId="{6565E829-6B11-4432-9F87-934AD5BD581E}" type="parTrans" cxnId="{825BCD1B-AB14-40D9-9F2F-CFC011E7EE9C}">
      <dgm:prSet/>
      <dgm:spPr/>
      <dgm:t>
        <a:bodyPr/>
        <a:lstStyle/>
        <a:p>
          <a:endParaRPr lang="en-US"/>
        </a:p>
      </dgm:t>
    </dgm:pt>
    <dgm:pt modelId="{C8AD3AF0-28A7-4B87-A187-A36604120B65}" type="sibTrans" cxnId="{825BCD1B-AB14-40D9-9F2F-CFC011E7EE9C}">
      <dgm:prSet/>
      <dgm:spPr/>
      <dgm:t>
        <a:bodyPr/>
        <a:lstStyle/>
        <a:p>
          <a:endParaRPr lang="en-US"/>
        </a:p>
      </dgm:t>
    </dgm:pt>
    <dgm:pt modelId="{6B0406ED-C87E-46DA-BD3F-81296E382414}">
      <dgm:prSet/>
      <dgm:spPr/>
      <dgm:t>
        <a:bodyPr/>
        <a:lstStyle/>
        <a:p>
          <a:r>
            <a:rPr lang="en-US" dirty="0" smtClean="0"/>
            <a:t>Year-end Projections</a:t>
          </a:r>
          <a:endParaRPr lang="en-US" dirty="0"/>
        </a:p>
      </dgm:t>
    </dgm:pt>
    <dgm:pt modelId="{37362904-223D-46B6-BB19-E615E54A0C26}" type="parTrans" cxnId="{4295B01F-D965-48B3-B9B1-CE31CDB582AC}">
      <dgm:prSet/>
      <dgm:spPr/>
      <dgm:t>
        <a:bodyPr/>
        <a:lstStyle/>
        <a:p>
          <a:endParaRPr lang="en-US"/>
        </a:p>
      </dgm:t>
    </dgm:pt>
    <dgm:pt modelId="{DE5F6691-56FF-4616-B922-465D2250E29D}" type="sibTrans" cxnId="{4295B01F-D965-48B3-B9B1-CE31CDB582AC}">
      <dgm:prSet/>
      <dgm:spPr/>
      <dgm:t>
        <a:bodyPr/>
        <a:lstStyle/>
        <a:p>
          <a:endParaRPr lang="en-US"/>
        </a:p>
      </dgm:t>
    </dgm:pt>
    <dgm:pt modelId="{1E8A317D-A27B-4BF1-8558-27B60756E0BC}">
      <dgm:prSet/>
      <dgm:spPr/>
      <dgm:t>
        <a:bodyPr/>
        <a:lstStyle/>
        <a:p>
          <a:r>
            <a:rPr lang="en-US" dirty="0" smtClean="0"/>
            <a:t>Budget vs. </a:t>
          </a:r>
          <a:r>
            <a:rPr lang="en-US" dirty="0" err="1" smtClean="0"/>
            <a:t>Actuals</a:t>
          </a:r>
          <a:endParaRPr lang="en-US" dirty="0"/>
        </a:p>
      </dgm:t>
    </dgm:pt>
    <dgm:pt modelId="{A62547B5-5A56-43E9-B4AA-993C9CA14B70}" type="parTrans" cxnId="{2B61C96B-38C9-4893-B94F-D7F430DDF1BE}">
      <dgm:prSet/>
      <dgm:spPr/>
      <dgm:t>
        <a:bodyPr/>
        <a:lstStyle/>
        <a:p>
          <a:endParaRPr lang="en-US"/>
        </a:p>
      </dgm:t>
    </dgm:pt>
    <dgm:pt modelId="{969CCBA2-6B2C-40B8-94FC-7F18620C1F03}" type="sibTrans" cxnId="{2B61C96B-38C9-4893-B94F-D7F430DDF1BE}">
      <dgm:prSet/>
      <dgm:spPr/>
      <dgm:t>
        <a:bodyPr/>
        <a:lstStyle/>
        <a:p>
          <a:endParaRPr lang="en-US"/>
        </a:p>
      </dgm:t>
    </dgm:pt>
    <dgm:pt modelId="{71055D7F-AAA0-4C08-AB81-EE94443CA3D7}">
      <dgm:prSet phldrT="[Text]" custT="1"/>
      <dgm:spPr>
        <a:solidFill>
          <a:srgbClr val="54B948"/>
        </a:solidFill>
      </dgm:spPr>
      <dgm:t>
        <a:bodyPr/>
        <a:lstStyle/>
        <a:p>
          <a:r>
            <a:rPr lang="en-US" sz="2400" b="1" dirty="0" smtClean="0"/>
            <a:t>Performance Dashboard</a:t>
          </a:r>
          <a:endParaRPr lang="en-US" sz="2400" b="1" dirty="0"/>
        </a:p>
      </dgm:t>
    </dgm:pt>
    <dgm:pt modelId="{80CDB0ED-4C24-4D94-9579-66520129E12F}" type="parTrans" cxnId="{068F7A4F-3668-414B-95B6-84F4F8B8FE5B}">
      <dgm:prSet/>
      <dgm:spPr/>
      <dgm:t>
        <a:bodyPr/>
        <a:lstStyle/>
        <a:p>
          <a:endParaRPr lang="en-US"/>
        </a:p>
      </dgm:t>
    </dgm:pt>
    <dgm:pt modelId="{5C2CBEA3-0B1D-40A5-BC79-044BD6E15B5D}" type="sibTrans" cxnId="{068F7A4F-3668-414B-95B6-84F4F8B8FE5B}">
      <dgm:prSet/>
      <dgm:spPr/>
      <dgm:t>
        <a:bodyPr/>
        <a:lstStyle/>
        <a:p>
          <a:endParaRPr lang="en-US"/>
        </a:p>
      </dgm:t>
    </dgm:pt>
    <dgm:pt modelId="{6DF6FE1C-ECCC-4EA7-AFE8-A06BD352CE15}" type="pres">
      <dgm:prSet presAssocID="{F13062EC-6ECD-4DAD-AC36-3E7C3CF0DE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7391C3-7E59-41F8-90B4-D2FDE8E45583}" type="pres">
      <dgm:prSet presAssocID="{71055D7F-AAA0-4C08-AB81-EE94443CA3D7}" presName="boxAndChildren" presStyleCnt="0"/>
      <dgm:spPr/>
    </dgm:pt>
    <dgm:pt modelId="{0422A120-93B6-4821-AA0E-3B9CB7A5D486}" type="pres">
      <dgm:prSet presAssocID="{71055D7F-AAA0-4C08-AB81-EE94443CA3D7}" presName="parentTextBox" presStyleLbl="node1" presStyleIdx="0" presStyleCnt="6"/>
      <dgm:spPr/>
      <dgm:t>
        <a:bodyPr/>
        <a:lstStyle/>
        <a:p>
          <a:endParaRPr lang="en-US"/>
        </a:p>
      </dgm:t>
    </dgm:pt>
    <dgm:pt modelId="{44AAEA8F-95D5-4831-8B46-6B13EA09A21B}" type="pres">
      <dgm:prSet presAssocID="{C8AD3AF0-28A7-4B87-A187-A36604120B65}" presName="sp" presStyleCnt="0"/>
      <dgm:spPr/>
    </dgm:pt>
    <dgm:pt modelId="{8C53FB50-966B-488D-AC65-FCA93B43C98E}" type="pres">
      <dgm:prSet presAssocID="{13E014A2-7F10-4AFD-89F4-4C3A74F9E343}" presName="arrowAndChildren" presStyleCnt="0"/>
      <dgm:spPr/>
    </dgm:pt>
    <dgm:pt modelId="{E763D609-0E20-427D-B91C-7227A7589312}" type="pres">
      <dgm:prSet presAssocID="{13E014A2-7F10-4AFD-89F4-4C3A74F9E343}" presName="parentTextArrow" presStyleLbl="node1" presStyleIdx="1" presStyleCnt="6"/>
      <dgm:spPr/>
      <dgm:t>
        <a:bodyPr/>
        <a:lstStyle/>
        <a:p>
          <a:endParaRPr lang="en-US"/>
        </a:p>
      </dgm:t>
    </dgm:pt>
    <dgm:pt modelId="{CBD7C1B9-4919-4F77-9EA5-8AC64A9040E0}" type="pres">
      <dgm:prSet presAssocID="{DE5F6691-56FF-4616-B922-465D2250E29D}" presName="sp" presStyleCnt="0"/>
      <dgm:spPr/>
    </dgm:pt>
    <dgm:pt modelId="{DE2D6CF8-6339-4E19-A674-F3D8B2D22D23}" type="pres">
      <dgm:prSet presAssocID="{6B0406ED-C87E-46DA-BD3F-81296E382414}" presName="arrowAndChildren" presStyleCnt="0"/>
      <dgm:spPr/>
    </dgm:pt>
    <dgm:pt modelId="{D641115D-42A1-46BA-9672-C9551EA4CD4E}" type="pres">
      <dgm:prSet presAssocID="{6B0406ED-C87E-46DA-BD3F-81296E382414}" presName="parentTextArrow" presStyleLbl="node1" presStyleIdx="2" presStyleCnt="6"/>
      <dgm:spPr/>
      <dgm:t>
        <a:bodyPr/>
        <a:lstStyle/>
        <a:p>
          <a:endParaRPr lang="en-US"/>
        </a:p>
      </dgm:t>
    </dgm:pt>
    <dgm:pt modelId="{1E1C1E32-DE96-4F82-90B3-B10A25CE7DF6}" type="pres">
      <dgm:prSet presAssocID="{969CCBA2-6B2C-40B8-94FC-7F18620C1F03}" presName="sp" presStyleCnt="0"/>
      <dgm:spPr/>
    </dgm:pt>
    <dgm:pt modelId="{8EBD0781-E321-4EBE-9979-7E016E3B1D5C}" type="pres">
      <dgm:prSet presAssocID="{1E8A317D-A27B-4BF1-8558-27B60756E0BC}" presName="arrowAndChildren" presStyleCnt="0"/>
      <dgm:spPr/>
    </dgm:pt>
    <dgm:pt modelId="{914ED592-20C7-4C28-BE32-6538FB6539AE}" type="pres">
      <dgm:prSet presAssocID="{1E8A317D-A27B-4BF1-8558-27B60756E0BC}" presName="parentTextArrow" presStyleLbl="node1" presStyleIdx="3" presStyleCnt="6"/>
      <dgm:spPr/>
      <dgm:t>
        <a:bodyPr/>
        <a:lstStyle/>
        <a:p>
          <a:endParaRPr lang="en-US"/>
        </a:p>
      </dgm:t>
    </dgm:pt>
    <dgm:pt modelId="{26A5029F-CAA7-4C09-A15B-3FE424858A93}" type="pres">
      <dgm:prSet presAssocID="{E98CB61A-86B5-4A3C-A593-DB3B16572281}" presName="sp" presStyleCnt="0"/>
      <dgm:spPr/>
    </dgm:pt>
    <dgm:pt modelId="{E12133A1-479D-4303-B495-BF1A48F98114}" type="pres">
      <dgm:prSet presAssocID="{509EBC5A-5C16-48F1-8C2B-3AD909C2FCE6}" presName="arrowAndChildren" presStyleCnt="0"/>
      <dgm:spPr/>
    </dgm:pt>
    <dgm:pt modelId="{8A215DDB-F302-4575-BBE1-9B190AED7EE1}" type="pres">
      <dgm:prSet presAssocID="{509EBC5A-5C16-48F1-8C2B-3AD909C2FCE6}" presName="parentTextArrow" presStyleLbl="node1" presStyleIdx="4" presStyleCnt="6"/>
      <dgm:spPr/>
      <dgm:t>
        <a:bodyPr/>
        <a:lstStyle/>
        <a:p>
          <a:endParaRPr lang="en-US"/>
        </a:p>
      </dgm:t>
    </dgm:pt>
    <dgm:pt modelId="{0F4C3F00-6F1C-4F25-8B9E-981A78400B16}" type="pres">
      <dgm:prSet presAssocID="{821EFF72-7370-4608-BE7C-4F0BA4EFDDFF}" presName="sp" presStyleCnt="0"/>
      <dgm:spPr/>
    </dgm:pt>
    <dgm:pt modelId="{398EA511-B6CC-432B-8546-E4122C1CF42B}" type="pres">
      <dgm:prSet presAssocID="{F5BED148-16B1-4123-8EE3-AE71FD85A8F6}" presName="arrowAndChildren" presStyleCnt="0"/>
      <dgm:spPr/>
    </dgm:pt>
    <dgm:pt modelId="{5CDD37EC-FCC3-44E2-A8D4-05AB5A3D8A2D}" type="pres">
      <dgm:prSet presAssocID="{F5BED148-16B1-4123-8EE3-AE71FD85A8F6}" presName="parentTextArrow" presStyleLbl="node1" presStyleIdx="5" presStyleCnt="6" custLinFactNeighborY="1357"/>
      <dgm:spPr/>
      <dgm:t>
        <a:bodyPr/>
        <a:lstStyle/>
        <a:p>
          <a:endParaRPr lang="en-US"/>
        </a:p>
      </dgm:t>
    </dgm:pt>
  </dgm:ptLst>
  <dgm:cxnLst>
    <dgm:cxn modelId="{4295B01F-D965-48B3-B9B1-CE31CDB582AC}" srcId="{F13062EC-6ECD-4DAD-AC36-3E7C3CF0DEE6}" destId="{6B0406ED-C87E-46DA-BD3F-81296E382414}" srcOrd="3" destOrd="0" parTransId="{37362904-223D-46B6-BB19-E615E54A0C26}" sibTransId="{DE5F6691-56FF-4616-B922-465D2250E29D}"/>
    <dgm:cxn modelId="{2B61C96B-38C9-4893-B94F-D7F430DDF1BE}" srcId="{F13062EC-6ECD-4DAD-AC36-3E7C3CF0DEE6}" destId="{1E8A317D-A27B-4BF1-8558-27B60756E0BC}" srcOrd="2" destOrd="0" parTransId="{A62547B5-5A56-43E9-B4AA-993C9CA14B70}" sibTransId="{969CCBA2-6B2C-40B8-94FC-7F18620C1F03}"/>
    <dgm:cxn modelId="{2F5742A8-B9EB-4936-A218-6309D97B1599}" type="presOf" srcId="{13E014A2-7F10-4AFD-89F4-4C3A74F9E343}" destId="{E763D609-0E20-427D-B91C-7227A7589312}" srcOrd="0" destOrd="0" presId="urn:microsoft.com/office/officeart/2005/8/layout/process4"/>
    <dgm:cxn modelId="{93AB7E1A-5F40-4B4D-AD09-4D2266C2A40F}" type="presOf" srcId="{71055D7F-AAA0-4C08-AB81-EE94443CA3D7}" destId="{0422A120-93B6-4821-AA0E-3B9CB7A5D486}" srcOrd="0" destOrd="0" presId="urn:microsoft.com/office/officeart/2005/8/layout/process4"/>
    <dgm:cxn modelId="{462AA17F-C84B-4AF8-9162-BAB1CACFD13C}" srcId="{F13062EC-6ECD-4DAD-AC36-3E7C3CF0DEE6}" destId="{509EBC5A-5C16-48F1-8C2B-3AD909C2FCE6}" srcOrd="1" destOrd="0" parTransId="{009C339F-A512-4A32-B551-EEEA5F500C5E}" sibTransId="{E98CB61A-86B5-4A3C-A593-DB3B16572281}"/>
    <dgm:cxn modelId="{068F7A4F-3668-414B-95B6-84F4F8B8FE5B}" srcId="{F13062EC-6ECD-4DAD-AC36-3E7C3CF0DEE6}" destId="{71055D7F-AAA0-4C08-AB81-EE94443CA3D7}" srcOrd="5" destOrd="0" parTransId="{80CDB0ED-4C24-4D94-9579-66520129E12F}" sibTransId="{5C2CBEA3-0B1D-40A5-BC79-044BD6E15B5D}"/>
    <dgm:cxn modelId="{825BCD1B-AB14-40D9-9F2F-CFC011E7EE9C}" srcId="{F13062EC-6ECD-4DAD-AC36-3E7C3CF0DEE6}" destId="{13E014A2-7F10-4AFD-89F4-4C3A74F9E343}" srcOrd="4" destOrd="0" parTransId="{6565E829-6B11-4432-9F87-934AD5BD581E}" sibTransId="{C8AD3AF0-28A7-4B87-A187-A36604120B65}"/>
    <dgm:cxn modelId="{4AD8DFEC-1EF9-4415-8317-F392F41F3FC9}" type="presOf" srcId="{F5BED148-16B1-4123-8EE3-AE71FD85A8F6}" destId="{5CDD37EC-FCC3-44E2-A8D4-05AB5A3D8A2D}" srcOrd="0" destOrd="0" presId="urn:microsoft.com/office/officeart/2005/8/layout/process4"/>
    <dgm:cxn modelId="{64D4E52C-3DBA-4745-B4DD-8B9FAE4C973C}" srcId="{F13062EC-6ECD-4DAD-AC36-3E7C3CF0DEE6}" destId="{F5BED148-16B1-4123-8EE3-AE71FD85A8F6}" srcOrd="0" destOrd="0" parTransId="{8110E1C6-5049-4785-8FCA-973E19FC4572}" sibTransId="{821EFF72-7370-4608-BE7C-4F0BA4EFDDFF}"/>
    <dgm:cxn modelId="{E8EDCB03-53B1-409C-9AF5-EABEF9173989}" type="presOf" srcId="{F13062EC-6ECD-4DAD-AC36-3E7C3CF0DEE6}" destId="{6DF6FE1C-ECCC-4EA7-AFE8-A06BD352CE15}" srcOrd="0" destOrd="0" presId="urn:microsoft.com/office/officeart/2005/8/layout/process4"/>
    <dgm:cxn modelId="{2E2E5ADE-B860-436E-91A6-560810E7A303}" type="presOf" srcId="{6B0406ED-C87E-46DA-BD3F-81296E382414}" destId="{D641115D-42A1-46BA-9672-C9551EA4CD4E}" srcOrd="0" destOrd="0" presId="urn:microsoft.com/office/officeart/2005/8/layout/process4"/>
    <dgm:cxn modelId="{22FD6DC8-DF64-47C3-94B9-6875F51FFE8F}" type="presOf" srcId="{1E8A317D-A27B-4BF1-8558-27B60756E0BC}" destId="{914ED592-20C7-4C28-BE32-6538FB6539AE}" srcOrd="0" destOrd="0" presId="urn:microsoft.com/office/officeart/2005/8/layout/process4"/>
    <dgm:cxn modelId="{8C576CA5-33DD-4C32-BB37-20BE3B40306C}" type="presOf" srcId="{509EBC5A-5C16-48F1-8C2B-3AD909C2FCE6}" destId="{8A215DDB-F302-4575-BBE1-9B190AED7EE1}" srcOrd="0" destOrd="0" presId="urn:microsoft.com/office/officeart/2005/8/layout/process4"/>
    <dgm:cxn modelId="{09E29920-39F7-4AE2-8176-C7203BF01314}" type="presParOf" srcId="{6DF6FE1C-ECCC-4EA7-AFE8-A06BD352CE15}" destId="{467391C3-7E59-41F8-90B4-D2FDE8E45583}" srcOrd="0" destOrd="0" presId="urn:microsoft.com/office/officeart/2005/8/layout/process4"/>
    <dgm:cxn modelId="{EF0A853E-8B78-4B4E-BBFB-B882D9235621}" type="presParOf" srcId="{467391C3-7E59-41F8-90B4-D2FDE8E45583}" destId="{0422A120-93B6-4821-AA0E-3B9CB7A5D486}" srcOrd="0" destOrd="0" presId="urn:microsoft.com/office/officeart/2005/8/layout/process4"/>
    <dgm:cxn modelId="{7E828F1B-CD37-4469-8A2B-14C93E3802F1}" type="presParOf" srcId="{6DF6FE1C-ECCC-4EA7-AFE8-A06BD352CE15}" destId="{44AAEA8F-95D5-4831-8B46-6B13EA09A21B}" srcOrd="1" destOrd="0" presId="urn:microsoft.com/office/officeart/2005/8/layout/process4"/>
    <dgm:cxn modelId="{74501C2C-492C-41D9-9D3A-DC3D3CC18119}" type="presParOf" srcId="{6DF6FE1C-ECCC-4EA7-AFE8-A06BD352CE15}" destId="{8C53FB50-966B-488D-AC65-FCA93B43C98E}" srcOrd="2" destOrd="0" presId="urn:microsoft.com/office/officeart/2005/8/layout/process4"/>
    <dgm:cxn modelId="{9185CD82-D5F5-4325-B2EA-5E469F657267}" type="presParOf" srcId="{8C53FB50-966B-488D-AC65-FCA93B43C98E}" destId="{E763D609-0E20-427D-B91C-7227A7589312}" srcOrd="0" destOrd="0" presId="urn:microsoft.com/office/officeart/2005/8/layout/process4"/>
    <dgm:cxn modelId="{95C69259-A1BA-4E0C-A0A8-DB6877A25CBB}" type="presParOf" srcId="{6DF6FE1C-ECCC-4EA7-AFE8-A06BD352CE15}" destId="{CBD7C1B9-4919-4F77-9EA5-8AC64A9040E0}" srcOrd="3" destOrd="0" presId="urn:microsoft.com/office/officeart/2005/8/layout/process4"/>
    <dgm:cxn modelId="{B29A4830-E5CA-4352-89F1-D1601F9008DA}" type="presParOf" srcId="{6DF6FE1C-ECCC-4EA7-AFE8-A06BD352CE15}" destId="{DE2D6CF8-6339-4E19-A674-F3D8B2D22D23}" srcOrd="4" destOrd="0" presId="urn:microsoft.com/office/officeart/2005/8/layout/process4"/>
    <dgm:cxn modelId="{99F2F65C-AB71-4F8E-BB57-83E7512C1146}" type="presParOf" srcId="{DE2D6CF8-6339-4E19-A674-F3D8B2D22D23}" destId="{D641115D-42A1-46BA-9672-C9551EA4CD4E}" srcOrd="0" destOrd="0" presId="urn:microsoft.com/office/officeart/2005/8/layout/process4"/>
    <dgm:cxn modelId="{404C4F29-22A3-46DE-893E-04A28A52CD79}" type="presParOf" srcId="{6DF6FE1C-ECCC-4EA7-AFE8-A06BD352CE15}" destId="{1E1C1E32-DE96-4F82-90B3-B10A25CE7DF6}" srcOrd="5" destOrd="0" presId="urn:microsoft.com/office/officeart/2005/8/layout/process4"/>
    <dgm:cxn modelId="{017AD62C-CB6B-4D12-872D-3B79DB329FAB}" type="presParOf" srcId="{6DF6FE1C-ECCC-4EA7-AFE8-A06BD352CE15}" destId="{8EBD0781-E321-4EBE-9979-7E016E3B1D5C}" srcOrd="6" destOrd="0" presId="urn:microsoft.com/office/officeart/2005/8/layout/process4"/>
    <dgm:cxn modelId="{EFF5AD9F-231B-42C0-A7C5-034D9C0752A3}" type="presParOf" srcId="{8EBD0781-E321-4EBE-9979-7E016E3B1D5C}" destId="{914ED592-20C7-4C28-BE32-6538FB6539AE}" srcOrd="0" destOrd="0" presId="urn:microsoft.com/office/officeart/2005/8/layout/process4"/>
    <dgm:cxn modelId="{20547B59-FE37-405E-B78C-BE1E2C7C468F}" type="presParOf" srcId="{6DF6FE1C-ECCC-4EA7-AFE8-A06BD352CE15}" destId="{26A5029F-CAA7-4C09-A15B-3FE424858A93}" srcOrd="7" destOrd="0" presId="urn:microsoft.com/office/officeart/2005/8/layout/process4"/>
    <dgm:cxn modelId="{D88B80CD-C240-43E4-A6B9-AAFF83ABFE87}" type="presParOf" srcId="{6DF6FE1C-ECCC-4EA7-AFE8-A06BD352CE15}" destId="{E12133A1-479D-4303-B495-BF1A48F98114}" srcOrd="8" destOrd="0" presId="urn:microsoft.com/office/officeart/2005/8/layout/process4"/>
    <dgm:cxn modelId="{3F84F238-9C0E-446B-97F9-BC22F513B584}" type="presParOf" srcId="{E12133A1-479D-4303-B495-BF1A48F98114}" destId="{8A215DDB-F302-4575-BBE1-9B190AED7EE1}" srcOrd="0" destOrd="0" presId="urn:microsoft.com/office/officeart/2005/8/layout/process4"/>
    <dgm:cxn modelId="{FFB801FF-4E23-4722-88CD-596DB87E2E21}" type="presParOf" srcId="{6DF6FE1C-ECCC-4EA7-AFE8-A06BD352CE15}" destId="{0F4C3F00-6F1C-4F25-8B9E-981A78400B16}" srcOrd="9" destOrd="0" presId="urn:microsoft.com/office/officeart/2005/8/layout/process4"/>
    <dgm:cxn modelId="{9F072E65-66BD-4696-A4ED-CA018EFE72D9}" type="presParOf" srcId="{6DF6FE1C-ECCC-4EA7-AFE8-A06BD352CE15}" destId="{398EA511-B6CC-432B-8546-E4122C1CF42B}" srcOrd="10" destOrd="0" presId="urn:microsoft.com/office/officeart/2005/8/layout/process4"/>
    <dgm:cxn modelId="{AA4D1AEF-EFF7-447B-8099-C97564BB113D}" type="presParOf" srcId="{398EA511-B6CC-432B-8546-E4122C1CF42B}" destId="{5CDD37EC-FCC3-44E2-A8D4-05AB5A3D8A2D}" srcOrd="0" destOrd="0" presId="urn:microsoft.com/office/officeart/2005/8/layout/process4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1804"/>
          </a:xfrm>
          <a:prstGeom prst="rect">
            <a:avLst/>
          </a:prstGeom>
        </p:spPr>
        <p:txBody>
          <a:bodyPr vert="horz" lIns="92467" tIns="46234" rIns="92467" bIns="4623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668"/>
            <a:ext cx="3011699" cy="461804"/>
          </a:xfrm>
          <a:prstGeom prst="rect">
            <a:avLst/>
          </a:prstGeom>
        </p:spPr>
        <p:txBody>
          <a:bodyPr vert="horz" lIns="92467" tIns="46234" rIns="92467" bIns="4623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67" tIns="46234" rIns="92467" bIns="46234" rtlCol="0" anchor="b"/>
          <a:lstStyle>
            <a:lvl1pPr algn="r">
              <a:defRPr sz="1200"/>
            </a:lvl1pPr>
          </a:lstStyle>
          <a:p>
            <a:fld id="{D8712975-A57E-7B40-A183-A9F0422F17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99883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1804"/>
          </a:xfrm>
          <a:prstGeom prst="rect">
            <a:avLst/>
          </a:prstGeom>
        </p:spPr>
        <p:txBody>
          <a:bodyPr vert="horz" lIns="92467" tIns="46234" rIns="92467" bIns="4623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67" tIns="46234" rIns="92467" bIns="46234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67" tIns="46234" rIns="92467" bIns="4623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67" tIns="46234" rIns="92467" bIns="4623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8"/>
            <a:ext cx="3011699" cy="461804"/>
          </a:xfrm>
          <a:prstGeom prst="rect">
            <a:avLst/>
          </a:prstGeom>
        </p:spPr>
        <p:txBody>
          <a:bodyPr vert="horz" lIns="92467" tIns="46234" rIns="92467" bIns="4623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67" tIns="46234" rIns="92467" bIns="46234" rtlCol="0" anchor="b"/>
          <a:lstStyle>
            <a:lvl1pPr algn="r">
              <a:defRPr sz="1200"/>
            </a:lvl1pPr>
          </a:lstStyle>
          <a:p>
            <a:fld id="{1ACA2638-AD3D-2142-91BA-E32B40CCE7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65095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230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54622E-4F7F-45FB-9236-38E385837C31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045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132431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006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A2638-AD3D-2142-91BA-E32B40CCE748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568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9/25/2012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312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10/4/2012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0185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10/4/2012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9351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1/15/2013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5532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[Course Title]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C6860A-7637-4AA4-8341-9A4369662FB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4950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0442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248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0527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3237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9/25/2012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5308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8137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3633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9621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8242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4943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8505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624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726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137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9/25/2012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587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9/25/2012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938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544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73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9/25/2012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528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2054225"/>
            <a:ext cx="6705600" cy="1927225"/>
          </a:xfrm>
          <a:prstGeom prst="rect">
            <a:avLst/>
          </a:prstGeom>
        </p:spPr>
        <p:txBody>
          <a:bodyPr vert="horz" anchor="b"/>
          <a:lstStyle>
            <a:lvl1pPr algn="l"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4343400"/>
            <a:ext cx="6705600" cy="76200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>
          <a:xfrm>
            <a:off x="1774585" y="5991223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pPr algn="l"/>
            <a:fld id="{4BF0DFC5-FFE3-F84B-976D-3B0F0958CCCB}" type="datetime2">
              <a:rPr lang="en-US" smtClean="0"/>
              <a:pPr algn="l"/>
              <a:t>Thursday, May 04, 2017</a:t>
            </a:fld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1751818" y="5257800"/>
            <a:ext cx="3049563" cy="685800"/>
          </a:xfrm>
          <a:prstGeom prst="rect">
            <a:avLst/>
          </a:prstGeom>
        </p:spPr>
        <p:txBody>
          <a:bodyPr vert="horz" anchor="t" anchorCtr="0"/>
          <a:lstStyle>
            <a:lvl1pPr>
              <a:buNone/>
              <a:defRPr sz="1800"/>
            </a:lvl1pPr>
          </a:lstStyle>
          <a:p>
            <a:pPr lvl="0"/>
            <a:r>
              <a:rPr lang="en-US" dirty="0" smtClean="0"/>
              <a:t>Click to add presenter’s name</a:t>
            </a:r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5410200" y="762000"/>
            <a:ext cx="3048000" cy="9271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400"/>
            </a:lvl1pPr>
          </a:lstStyle>
          <a:p>
            <a:r>
              <a:rPr lang="en-US" dirty="0" smtClean="0"/>
              <a:t>Client Logo</a:t>
            </a:r>
            <a:endParaRPr lang="en-US" dirty="0"/>
          </a:p>
        </p:txBody>
      </p:sp>
      <p:pic>
        <p:nvPicPr>
          <p:cNvPr id="10" name="Picture 9" descr="fma-logo.bm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762000"/>
            <a:ext cx="2536585" cy="9329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9800"/>
            <a:ext cx="8229600" cy="3733800"/>
          </a:xfrm>
          <a:prstGeom prst="rect">
            <a:avLst/>
          </a:prstGeom>
        </p:spPr>
        <p:txBody>
          <a:bodyPr vert="horz"/>
          <a:lstStyle>
            <a:lvl1pPr marL="177800" indent="-177800"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600"/>
            </a:lvl3pPr>
            <a:lvl4pPr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371600"/>
            <a:ext cx="8229600" cy="1588"/>
          </a:xfrm>
          <a:prstGeom prst="line">
            <a:avLst/>
          </a:prstGeom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33528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4DC34-AA7F-534A-9086-6E85837D99C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FMA Logo DIGIT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020" y="137160"/>
            <a:ext cx="1762580" cy="100584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0" y="137478"/>
            <a:ext cx="6400800" cy="8683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anchor="ctr"/>
          <a:lstStyle>
            <a:lvl1pPr algn="l">
              <a:defRPr sz="2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3528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4DC34-AA7F-534A-9086-6E85837D99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9800"/>
            <a:ext cx="8229600" cy="3733800"/>
          </a:xfrm>
          <a:prstGeom prst="rect">
            <a:avLst/>
          </a:prstGeom>
        </p:spPr>
        <p:txBody>
          <a:bodyPr vert="horz"/>
          <a:lstStyle>
            <a:lvl1pPr marL="177800" indent="-177800"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600"/>
            </a:lvl3pPr>
            <a:lvl4pPr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371600"/>
            <a:ext cx="8229600" cy="1588"/>
          </a:xfrm>
          <a:prstGeom prst="line">
            <a:avLst/>
          </a:prstGeom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33528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4DC34-AA7F-534A-9086-6E85837D99C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FMA Logo DIGIT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020" y="137160"/>
            <a:ext cx="1762580" cy="100584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0" y="137478"/>
            <a:ext cx="6400800" cy="8683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anchor="ctr"/>
          <a:lstStyle>
            <a:lvl1pPr algn="l">
              <a:defRPr sz="2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8229600" cy="4495800"/>
          </a:xfrm>
          <a:prstGeom prst="rect">
            <a:avLst/>
          </a:prstGeom>
        </p:spPr>
        <p:txBody>
          <a:bodyPr vert="horz"/>
          <a:lstStyle>
            <a:lvl1pPr marL="177800" indent="-1778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defRPr sz="2200"/>
            </a:lvl1pPr>
            <a:lvl2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defRPr sz="1800"/>
            </a:lvl2pPr>
            <a:lvl3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defRPr sz="1600"/>
            </a:lvl3pPr>
            <a:lvl4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defRPr sz="1400"/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33528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4DC34-AA7F-534A-9086-6E85837D99C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FMA Logo DIGIT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020" y="137160"/>
            <a:ext cx="1762580" cy="100584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0" y="137478"/>
            <a:ext cx="6400800" cy="8683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anchor="ctr"/>
          <a:lstStyle>
            <a:lvl1pPr algn="l">
              <a:defRPr sz="2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2054225"/>
            <a:ext cx="6705600" cy="1603375"/>
          </a:xfrm>
          <a:prstGeom prst="rect">
            <a:avLst/>
          </a:prstGeom>
        </p:spPr>
        <p:txBody>
          <a:bodyPr vert="horz" anchor="b"/>
          <a:lstStyle>
            <a:lvl1pPr algn="l"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4343400"/>
            <a:ext cx="6705600" cy="76200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>
          <a:xfrm>
            <a:off x="1774585" y="5991223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mtClean="0">
                <a:solidFill>
                  <a:srgbClr val="3C3C3B"/>
                </a:solidFill>
              </a:rPr>
              <a:t>September 25, 2012</a:t>
            </a:r>
            <a:endParaRPr lang="en-US" dirty="0">
              <a:solidFill>
                <a:srgbClr val="3C3C3B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1751818" y="5257800"/>
            <a:ext cx="3049563" cy="685800"/>
          </a:xfrm>
          <a:prstGeom prst="rect">
            <a:avLst/>
          </a:prstGeom>
        </p:spPr>
        <p:txBody>
          <a:bodyPr vert="horz" anchor="t" anchorCtr="0"/>
          <a:lstStyle>
            <a:lvl1pPr>
              <a:buNone/>
              <a:defRPr sz="1800"/>
            </a:lvl1pPr>
          </a:lstStyle>
          <a:p>
            <a:pPr lvl="0"/>
            <a:r>
              <a:rPr lang="en-US" dirty="0" smtClean="0"/>
              <a:t>Click to add presenter’s name</a:t>
            </a:r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5410200" y="762000"/>
            <a:ext cx="3048000" cy="9271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400"/>
            </a:lvl1pPr>
          </a:lstStyle>
          <a:p>
            <a:r>
              <a:rPr lang="en-US" dirty="0" smtClean="0"/>
              <a:t>Client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791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37478"/>
            <a:ext cx="6400800" cy="8683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anchor="ctr"/>
          <a:lstStyle>
            <a:lvl1pPr algn="l">
              <a:defRPr sz="2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200"/>
          </a:xfrm>
          <a:prstGeom prst="rect">
            <a:avLst/>
          </a:prstGeom>
        </p:spPr>
        <p:txBody>
          <a:bodyPr vert="horz"/>
          <a:lstStyle>
            <a:lvl1pPr marL="177800" indent="-173038">
              <a:spcAft>
                <a:spcPts val="600"/>
              </a:spcAft>
              <a:buClr>
                <a:schemeClr val="accent2"/>
              </a:buClr>
              <a:buSzPct val="100000"/>
              <a:defRPr sz="2000"/>
            </a:lvl1pPr>
            <a:lvl2pPr marL="685800" indent="-228600">
              <a:spcAft>
                <a:spcPts val="600"/>
              </a:spcAft>
              <a:buClr>
                <a:schemeClr val="accent2"/>
              </a:buClr>
              <a:buSzPct val="125000"/>
              <a:defRPr sz="1800"/>
            </a:lvl2pPr>
            <a:lvl3pPr marL="1092200" indent="-177800">
              <a:spcAft>
                <a:spcPts val="600"/>
              </a:spcAft>
              <a:buClr>
                <a:schemeClr val="accent2"/>
              </a:buClr>
              <a:buSzPct val="125000"/>
              <a:defRPr sz="1600"/>
            </a:lvl3pPr>
            <a:lvl4pPr marL="1549400" indent="-177800">
              <a:spcAft>
                <a:spcPts val="600"/>
              </a:spcAft>
              <a:buClr>
                <a:schemeClr val="accent2"/>
              </a:buClr>
              <a:buSzPct val="125000"/>
              <a:defRPr sz="1400"/>
            </a:lvl4pPr>
            <a:lvl5pPr marL="2006600" indent="-177800">
              <a:spcAft>
                <a:spcPts val="600"/>
              </a:spcAft>
              <a:buClr>
                <a:schemeClr val="accent2"/>
              </a:buClr>
              <a:buSzPct val="125000"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3528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4DC34-AA7F-534A-9086-6E85837D99CA}" type="slidenum">
              <a:rPr lang="en-US" smtClean="0">
                <a:solidFill>
                  <a:srgbClr val="3C3C3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C3C3B">
                  <a:tint val="75000"/>
                </a:srgbClr>
              </a:solidFill>
            </a:endParaRPr>
          </a:p>
        </p:txBody>
      </p:sp>
      <p:pic>
        <p:nvPicPr>
          <p:cNvPr id="8" name="Picture 7" descr="FMA Logo DIGIT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020" y="137160"/>
            <a:ext cx="1762580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75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ctr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3024187"/>
            <a:ext cx="8229600" cy="1588"/>
          </a:xfrm>
          <a:prstGeom prst="line">
            <a:avLst/>
          </a:prstGeom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3528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4DC34-AA7F-534A-9086-6E85837D99CA}" type="slidenum">
              <a:rPr lang="en-US" smtClean="0">
                <a:solidFill>
                  <a:srgbClr val="3C3C3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C3C3B">
                  <a:tint val="75000"/>
                </a:srgbClr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48013"/>
            <a:ext cx="7772400" cy="1500187"/>
          </a:xfrm>
          <a:prstGeom prst="rect">
            <a:avLst/>
          </a:prstGeom>
        </p:spPr>
        <p:txBody>
          <a:bodyPr vert="horz" anchor="t"/>
          <a:lstStyle>
            <a:lvl1pPr marL="0" indent="0" algn="ctr">
              <a:buNone/>
              <a:defRPr sz="2000" b="1">
                <a:solidFill>
                  <a:srgbClr val="46AF37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3347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91000"/>
          </a:xfrm>
          <a:prstGeom prst="rect">
            <a:avLst/>
          </a:prstGeom>
        </p:spPr>
        <p:txBody>
          <a:bodyPr vert="horz"/>
          <a:lstStyle>
            <a:lvl1pPr marL="177800" indent="-177800"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600"/>
            </a:lvl3pPr>
            <a:lvl4pPr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91001"/>
          </a:xfrm>
          <a:prstGeom prst="rect">
            <a:avLst/>
          </a:prstGeom>
        </p:spPr>
        <p:txBody>
          <a:bodyPr vert="horz"/>
          <a:lstStyle>
            <a:lvl1pPr marL="177800" indent="-177800"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600"/>
            </a:lvl3pPr>
            <a:lvl4pPr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1371600"/>
            <a:ext cx="8229600" cy="1588"/>
          </a:xfrm>
          <a:prstGeom prst="line">
            <a:avLst/>
          </a:prstGeom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3528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4DC34-AA7F-534A-9086-6E85837D99CA}" type="slidenum">
              <a:rPr lang="en-US" smtClean="0">
                <a:solidFill>
                  <a:srgbClr val="3C3C3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C3C3B">
                  <a:tint val="75000"/>
                </a:srgbClr>
              </a:solidFill>
            </a:endParaRPr>
          </a:p>
        </p:txBody>
      </p:sp>
      <p:pic>
        <p:nvPicPr>
          <p:cNvPr id="7" name="Picture 6" descr="FMA Logo DIGIT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020" y="137160"/>
            <a:ext cx="1762580" cy="100584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0" y="137478"/>
            <a:ext cx="6400800" cy="8683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anchor="ctr"/>
          <a:lstStyle>
            <a:lvl1pPr algn="l">
              <a:defRPr sz="2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156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9800"/>
            <a:ext cx="8229600" cy="3733800"/>
          </a:xfrm>
          <a:prstGeom prst="rect">
            <a:avLst/>
          </a:prstGeom>
        </p:spPr>
        <p:txBody>
          <a:bodyPr vert="horz"/>
          <a:lstStyle>
            <a:lvl1pPr marL="177800" indent="-177800"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600"/>
            </a:lvl3pPr>
            <a:lvl4pPr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371600"/>
            <a:ext cx="8229600" cy="1588"/>
          </a:xfrm>
          <a:prstGeom prst="line">
            <a:avLst/>
          </a:prstGeom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33528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74DC34-AA7F-534A-9086-6E85837D99CA}" type="slidenum">
              <a:rPr lang="en-US" smtClean="0">
                <a:solidFill>
                  <a:srgbClr val="3C3C3B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C3C3B">
                  <a:tint val="75000"/>
                </a:srgbClr>
              </a:solidFill>
            </a:endParaRPr>
          </a:p>
        </p:txBody>
      </p:sp>
      <p:pic>
        <p:nvPicPr>
          <p:cNvPr id="11" name="Picture 10" descr="FMA Logo DIGIT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020" y="137160"/>
            <a:ext cx="1762580" cy="100584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0" y="137478"/>
            <a:ext cx="6400800" cy="8683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anchor="ctr"/>
          <a:lstStyle>
            <a:lvl1pPr algn="l">
              <a:defRPr sz="2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413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4040188" cy="3276600"/>
          </a:xfrm>
          <a:prstGeom prst="rect">
            <a:avLst/>
          </a:prstGeom>
        </p:spPr>
        <p:txBody>
          <a:bodyPr vert="horz"/>
          <a:lstStyle>
            <a:lvl1pPr marL="177800" indent="-177800"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600"/>
            </a:lvl3pPr>
            <a:lvl4pPr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400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solidFill>
                  <a:srgbClr val="46AF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276600"/>
          </a:xfrm>
          <a:prstGeom prst="rect">
            <a:avLst/>
          </a:prstGeom>
        </p:spPr>
        <p:txBody>
          <a:bodyPr vert="horz"/>
          <a:lstStyle>
            <a:lvl1pPr marL="177800" indent="-177800"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600"/>
            </a:lvl3pPr>
            <a:lvl4pPr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371600"/>
            <a:ext cx="8229600" cy="1588"/>
          </a:xfrm>
          <a:prstGeom prst="line">
            <a:avLst/>
          </a:prstGeom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33528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74DC34-AA7F-534A-9086-6E85837D99CA}" type="slidenum">
              <a:rPr lang="en-US" smtClean="0">
                <a:solidFill>
                  <a:srgbClr val="3C3C3B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C3C3B">
                  <a:tint val="75000"/>
                </a:srgbClr>
              </a:solidFill>
            </a:endParaRPr>
          </a:p>
        </p:txBody>
      </p:sp>
      <p:pic>
        <p:nvPicPr>
          <p:cNvPr id="11" name="Picture 10" descr="FMA Logo DIGIT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020" y="137160"/>
            <a:ext cx="1762580" cy="100584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0" y="137478"/>
            <a:ext cx="6400800" cy="8683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anchor="ctr"/>
          <a:lstStyle>
            <a:lvl1pPr algn="l">
              <a:defRPr sz="2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86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37478"/>
            <a:ext cx="6400800" cy="8683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anchor="ctr"/>
          <a:lstStyle>
            <a:lvl1pPr algn="l">
              <a:defRPr sz="2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200"/>
          </a:xfrm>
          <a:prstGeom prst="rect">
            <a:avLst/>
          </a:prstGeom>
        </p:spPr>
        <p:txBody>
          <a:bodyPr vert="horz"/>
          <a:lstStyle>
            <a:lvl1pPr marL="177800" indent="-173038">
              <a:spcAft>
                <a:spcPts val="600"/>
              </a:spcAft>
              <a:buClr>
                <a:schemeClr val="accent2"/>
              </a:buClr>
              <a:buSzPct val="100000"/>
              <a:defRPr sz="2000"/>
            </a:lvl1pPr>
            <a:lvl2pPr marL="685800" indent="-228600">
              <a:spcAft>
                <a:spcPts val="600"/>
              </a:spcAft>
              <a:buClr>
                <a:schemeClr val="accent2"/>
              </a:buClr>
              <a:buSzPct val="125000"/>
              <a:defRPr sz="1800"/>
            </a:lvl2pPr>
            <a:lvl3pPr marL="1092200" indent="-177800">
              <a:spcAft>
                <a:spcPts val="600"/>
              </a:spcAft>
              <a:buClr>
                <a:schemeClr val="accent2"/>
              </a:buClr>
              <a:buSzPct val="125000"/>
              <a:defRPr sz="1600"/>
            </a:lvl3pPr>
            <a:lvl4pPr marL="1549400" indent="-177800">
              <a:spcAft>
                <a:spcPts val="600"/>
              </a:spcAft>
              <a:buClr>
                <a:schemeClr val="accent2"/>
              </a:buClr>
              <a:buSzPct val="125000"/>
              <a:defRPr sz="1400"/>
            </a:lvl4pPr>
            <a:lvl5pPr marL="2006600" indent="-177800">
              <a:spcAft>
                <a:spcPts val="600"/>
              </a:spcAft>
              <a:buClr>
                <a:schemeClr val="accent2"/>
              </a:buClr>
              <a:buSzPct val="125000"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3528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4DC34-AA7F-534A-9086-6E85837D99C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FMA Logo DIGIT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020" y="137160"/>
            <a:ext cx="1762580" cy="1005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1370012"/>
            <a:ext cx="8229600" cy="1588"/>
          </a:xfrm>
          <a:prstGeom prst="line">
            <a:avLst/>
          </a:prstGeom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3528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4DC34-AA7F-534A-9086-6E85837D99CA}" type="slidenum">
              <a:rPr lang="en-US" smtClean="0">
                <a:solidFill>
                  <a:srgbClr val="3C3C3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C3C3B">
                  <a:tint val="75000"/>
                </a:srgbClr>
              </a:solidFill>
            </a:endParaRPr>
          </a:p>
        </p:txBody>
      </p:sp>
      <p:pic>
        <p:nvPicPr>
          <p:cNvPr id="6" name="Picture 5" descr="FMA Logo DIGIT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020" y="137160"/>
            <a:ext cx="1762580" cy="100584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0" y="137478"/>
            <a:ext cx="6400800" cy="8683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anchor="ctr"/>
          <a:lstStyle>
            <a:lvl1pPr algn="l">
              <a:defRPr sz="2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436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137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9800"/>
            <a:ext cx="8229600" cy="3733800"/>
          </a:xfrm>
          <a:prstGeom prst="rect">
            <a:avLst/>
          </a:prstGeom>
        </p:spPr>
        <p:txBody>
          <a:bodyPr vert="horz"/>
          <a:lstStyle>
            <a:lvl1pPr marL="177800" indent="-177800"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600"/>
            </a:lvl3pPr>
            <a:lvl4pPr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371600"/>
            <a:ext cx="8229600" cy="1588"/>
          </a:xfrm>
          <a:prstGeom prst="line">
            <a:avLst/>
          </a:prstGeom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33528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74DC34-AA7F-534A-9086-6E85837D99CA}" type="slidenum">
              <a:rPr lang="en-US" smtClean="0">
                <a:solidFill>
                  <a:srgbClr val="3C3C3B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C3C3B">
                  <a:tint val="75000"/>
                </a:srgbClr>
              </a:solidFill>
            </a:endParaRPr>
          </a:p>
        </p:txBody>
      </p:sp>
      <p:pic>
        <p:nvPicPr>
          <p:cNvPr id="11" name="Picture 10" descr="FMA Logo DIGIT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020" y="137160"/>
            <a:ext cx="1762580" cy="100584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0" y="137478"/>
            <a:ext cx="6400800" cy="8683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anchor="ctr"/>
          <a:lstStyle>
            <a:lvl1pPr algn="l">
              <a:defRPr sz="2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7832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8229600" cy="4495800"/>
          </a:xfrm>
          <a:prstGeom prst="rect">
            <a:avLst/>
          </a:prstGeom>
        </p:spPr>
        <p:txBody>
          <a:bodyPr vert="horz"/>
          <a:lstStyle>
            <a:lvl1pPr marL="177800" indent="-1778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defRPr sz="2200"/>
            </a:lvl1pPr>
            <a:lvl2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defRPr sz="1800"/>
            </a:lvl2pPr>
            <a:lvl3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defRPr sz="1600"/>
            </a:lvl3pPr>
            <a:lvl4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defRPr sz="1400"/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33528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74DC34-AA7F-534A-9086-6E85837D99CA}" type="slidenum">
              <a:rPr lang="en-US" smtClean="0">
                <a:solidFill>
                  <a:srgbClr val="3C3C3B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C3C3B">
                  <a:tint val="75000"/>
                </a:srgbClr>
              </a:solidFill>
            </a:endParaRPr>
          </a:p>
        </p:txBody>
      </p:sp>
      <p:pic>
        <p:nvPicPr>
          <p:cNvPr id="7" name="Picture 6" descr="FMA Logo DIGIT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020" y="137160"/>
            <a:ext cx="1762580" cy="100584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0" y="137478"/>
            <a:ext cx="6400800" cy="8683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anchor="ctr"/>
          <a:lstStyle>
            <a:lvl1pPr algn="l">
              <a:defRPr sz="2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54574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6582" y="1717677"/>
            <a:ext cx="6705600" cy="1927225"/>
          </a:xfrm>
          <a:prstGeom prst="rect">
            <a:avLst/>
          </a:prstGeom>
        </p:spPr>
        <p:txBody>
          <a:bodyPr vert="horz" anchor="b"/>
          <a:lstStyle>
            <a:lvl1pPr algn="l"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6582" y="4006852"/>
            <a:ext cx="6705600" cy="76200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000" b="1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>
          <a:xfrm>
            <a:off x="708567" y="5654675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algn="l"/>
            <a:fld id="{4BF0DFC5-FFE3-F84B-976D-3B0F0958CCCB}" type="datetime2">
              <a:rPr lang="en-US" smtClean="0">
                <a:solidFill>
                  <a:srgbClr val="3C3C3B"/>
                </a:solidFill>
              </a:rPr>
              <a:pPr algn="l"/>
              <a:t>Thursday, May 04, 2017</a:t>
            </a:fld>
            <a:endParaRPr lang="en-US" dirty="0">
              <a:solidFill>
                <a:srgbClr val="3C3C3B"/>
              </a:solidFill>
            </a:endParaRPr>
          </a:p>
        </p:txBody>
      </p:sp>
      <p:sp>
        <p:nvSpPr>
          <p:cNvPr id="12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685800" y="4921252"/>
            <a:ext cx="3049563" cy="685800"/>
          </a:xfrm>
          <a:prstGeom prst="rect">
            <a:avLst/>
          </a:prstGeom>
        </p:spPr>
        <p:txBody>
          <a:bodyPr vert="horz" anchor="t" anchorCtr="0"/>
          <a:lstStyle>
            <a:lvl1pPr>
              <a:buNone/>
              <a:defRPr sz="1400"/>
            </a:lvl1pPr>
          </a:lstStyle>
          <a:p>
            <a:pPr lvl="0"/>
            <a:r>
              <a:rPr lang="en-US" dirty="0" smtClean="0"/>
              <a:t>Click to add presenter’s name</a:t>
            </a:r>
          </a:p>
        </p:txBody>
      </p:sp>
      <p:pic>
        <p:nvPicPr>
          <p:cNvPr id="15" name="Picture 14" descr="fma-logo.bm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82" y="425452"/>
            <a:ext cx="2536585" cy="93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248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37478"/>
            <a:ext cx="6400800" cy="8683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anchor="ctr"/>
          <a:lstStyle>
            <a:lvl1pPr algn="l">
              <a:defRPr sz="2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200"/>
          </a:xfrm>
          <a:prstGeom prst="rect">
            <a:avLst/>
          </a:prstGeom>
        </p:spPr>
        <p:txBody>
          <a:bodyPr vert="horz"/>
          <a:lstStyle>
            <a:lvl1pPr marL="177800" indent="-173038">
              <a:spcAft>
                <a:spcPts val="600"/>
              </a:spcAft>
              <a:buClr>
                <a:schemeClr val="accent2"/>
              </a:buClr>
              <a:buSzPct val="100000"/>
              <a:defRPr sz="2000"/>
            </a:lvl1pPr>
            <a:lvl2pPr marL="685800" indent="-228600">
              <a:spcAft>
                <a:spcPts val="600"/>
              </a:spcAft>
              <a:buClr>
                <a:schemeClr val="accent2"/>
              </a:buClr>
              <a:buSzPct val="125000"/>
              <a:defRPr sz="1800"/>
            </a:lvl2pPr>
            <a:lvl3pPr marL="1092200" indent="-177800">
              <a:spcAft>
                <a:spcPts val="600"/>
              </a:spcAft>
              <a:buClr>
                <a:schemeClr val="accent2"/>
              </a:buClr>
              <a:buSzPct val="125000"/>
              <a:defRPr sz="1600"/>
            </a:lvl3pPr>
            <a:lvl4pPr marL="1549400" indent="-177800">
              <a:spcAft>
                <a:spcPts val="600"/>
              </a:spcAft>
              <a:buClr>
                <a:schemeClr val="accent2"/>
              </a:buClr>
              <a:buSzPct val="125000"/>
              <a:defRPr sz="1400"/>
            </a:lvl4pPr>
            <a:lvl5pPr marL="2006600" indent="-177800">
              <a:spcAft>
                <a:spcPts val="600"/>
              </a:spcAft>
              <a:buClr>
                <a:schemeClr val="accent2"/>
              </a:buClr>
              <a:buSzPct val="125000"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3528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4DC34-AA7F-534A-9086-6E85837D99CA}" type="slidenum">
              <a:rPr lang="en-US" smtClean="0">
                <a:solidFill>
                  <a:srgbClr val="3C3C3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C3C3B">
                  <a:tint val="75000"/>
                </a:srgbClr>
              </a:solidFill>
            </a:endParaRPr>
          </a:p>
        </p:txBody>
      </p:sp>
      <p:pic>
        <p:nvPicPr>
          <p:cNvPr id="8" name="Picture 7" descr="FMA Logo DIGIT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020" y="137160"/>
            <a:ext cx="1762580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687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ctr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3024187"/>
            <a:ext cx="8229600" cy="1588"/>
          </a:xfrm>
          <a:prstGeom prst="line">
            <a:avLst/>
          </a:prstGeom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3528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4DC34-AA7F-534A-9086-6E85837D99CA}" type="slidenum">
              <a:rPr lang="en-US" smtClean="0">
                <a:solidFill>
                  <a:srgbClr val="3C3C3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C3C3B">
                  <a:tint val="75000"/>
                </a:srgbClr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48013"/>
            <a:ext cx="7772400" cy="1500187"/>
          </a:xfrm>
          <a:prstGeom prst="rect">
            <a:avLst/>
          </a:prstGeom>
        </p:spPr>
        <p:txBody>
          <a:bodyPr vert="horz" anchor="t"/>
          <a:lstStyle>
            <a:lvl1pPr marL="0" indent="0" algn="ctr">
              <a:buNone/>
              <a:defRPr sz="2000" b="1">
                <a:solidFill>
                  <a:srgbClr val="46AF37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90769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91000"/>
          </a:xfrm>
          <a:prstGeom prst="rect">
            <a:avLst/>
          </a:prstGeom>
        </p:spPr>
        <p:txBody>
          <a:bodyPr vert="horz"/>
          <a:lstStyle>
            <a:lvl1pPr marL="177800" indent="-177800"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600"/>
            </a:lvl3pPr>
            <a:lvl4pPr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91001"/>
          </a:xfrm>
          <a:prstGeom prst="rect">
            <a:avLst/>
          </a:prstGeom>
        </p:spPr>
        <p:txBody>
          <a:bodyPr vert="horz"/>
          <a:lstStyle>
            <a:lvl1pPr marL="177800" indent="-177800"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600"/>
            </a:lvl3pPr>
            <a:lvl4pPr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1371600"/>
            <a:ext cx="8229600" cy="1588"/>
          </a:xfrm>
          <a:prstGeom prst="line">
            <a:avLst/>
          </a:prstGeom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3528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4DC34-AA7F-534A-9086-6E85837D99CA}" type="slidenum">
              <a:rPr lang="en-US" smtClean="0">
                <a:solidFill>
                  <a:srgbClr val="3C3C3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C3C3B">
                  <a:tint val="75000"/>
                </a:srgbClr>
              </a:solidFill>
            </a:endParaRPr>
          </a:p>
        </p:txBody>
      </p:sp>
      <p:pic>
        <p:nvPicPr>
          <p:cNvPr id="7" name="Picture 6" descr="FMA Logo DIGIT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020" y="137160"/>
            <a:ext cx="1762580" cy="100584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0" y="137478"/>
            <a:ext cx="6400800" cy="8683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anchor="ctr"/>
          <a:lstStyle>
            <a:lvl1pPr algn="l">
              <a:defRPr sz="2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5615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9800"/>
            <a:ext cx="8229600" cy="3733800"/>
          </a:xfrm>
          <a:prstGeom prst="rect">
            <a:avLst/>
          </a:prstGeom>
        </p:spPr>
        <p:txBody>
          <a:bodyPr vert="horz"/>
          <a:lstStyle>
            <a:lvl1pPr marL="177800" indent="-177800"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600"/>
            </a:lvl3pPr>
            <a:lvl4pPr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371600"/>
            <a:ext cx="8229600" cy="1588"/>
          </a:xfrm>
          <a:prstGeom prst="line">
            <a:avLst/>
          </a:prstGeom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33528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74DC34-AA7F-534A-9086-6E85837D99CA}" type="slidenum">
              <a:rPr lang="en-US" smtClean="0">
                <a:solidFill>
                  <a:srgbClr val="3C3C3B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C3C3B">
                  <a:tint val="75000"/>
                </a:srgbClr>
              </a:solidFill>
            </a:endParaRPr>
          </a:p>
        </p:txBody>
      </p:sp>
      <p:pic>
        <p:nvPicPr>
          <p:cNvPr id="11" name="Picture 10" descr="FMA Logo DIGIT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020" y="137160"/>
            <a:ext cx="1762580" cy="100584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0" y="137478"/>
            <a:ext cx="6400800" cy="8683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anchor="ctr"/>
          <a:lstStyle>
            <a:lvl1pPr algn="l">
              <a:defRPr sz="2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8329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4040188" cy="3276600"/>
          </a:xfrm>
          <a:prstGeom prst="rect">
            <a:avLst/>
          </a:prstGeom>
        </p:spPr>
        <p:txBody>
          <a:bodyPr vert="horz"/>
          <a:lstStyle>
            <a:lvl1pPr marL="177800" indent="-177800"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600"/>
            </a:lvl3pPr>
            <a:lvl4pPr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400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solidFill>
                  <a:srgbClr val="46AF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276600"/>
          </a:xfrm>
          <a:prstGeom prst="rect">
            <a:avLst/>
          </a:prstGeom>
        </p:spPr>
        <p:txBody>
          <a:bodyPr vert="horz"/>
          <a:lstStyle>
            <a:lvl1pPr marL="177800" indent="-177800"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600"/>
            </a:lvl3pPr>
            <a:lvl4pPr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371600"/>
            <a:ext cx="8229600" cy="1588"/>
          </a:xfrm>
          <a:prstGeom prst="line">
            <a:avLst/>
          </a:prstGeom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33528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74DC34-AA7F-534A-9086-6E85837D99CA}" type="slidenum">
              <a:rPr lang="en-US" smtClean="0">
                <a:solidFill>
                  <a:srgbClr val="3C3C3B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C3C3B">
                  <a:tint val="75000"/>
                </a:srgbClr>
              </a:solidFill>
            </a:endParaRPr>
          </a:p>
        </p:txBody>
      </p:sp>
      <p:pic>
        <p:nvPicPr>
          <p:cNvPr id="11" name="Picture 10" descr="FMA Logo DIGIT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020" y="137160"/>
            <a:ext cx="1762580" cy="100584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0" y="137478"/>
            <a:ext cx="6400800" cy="8683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anchor="ctr"/>
          <a:lstStyle>
            <a:lvl1pPr algn="l">
              <a:defRPr sz="2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116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ctr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3024187"/>
            <a:ext cx="8229600" cy="1588"/>
          </a:xfrm>
          <a:prstGeom prst="line">
            <a:avLst/>
          </a:prstGeom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3528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4DC34-AA7F-534A-9086-6E85837D99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48013"/>
            <a:ext cx="7772400" cy="1500187"/>
          </a:xfrm>
          <a:prstGeom prst="rect">
            <a:avLst/>
          </a:prstGeom>
        </p:spPr>
        <p:txBody>
          <a:bodyPr vert="horz" anchor="t"/>
          <a:lstStyle>
            <a:lvl1pPr marL="0" indent="0" algn="ctr">
              <a:buNone/>
              <a:defRPr sz="2000" b="1">
                <a:solidFill>
                  <a:srgbClr val="46AF37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1370012"/>
            <a:ext cx="8229600" cy="1588"/>
          </a:xfrm>
          <a:prstGeom prst="line">
            <a:avLst/>
          </a:prstGeom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3528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4DC34-AA7F-534A-9086-6E85837D99CA}" type="slidenum">
              <a:rPr lang="en-US" smtClean="0">
                <a:solidFill>
                  <a:srgbClr val="3C3C3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C3C3B">
                  <a:tint val="75000"/>
                </a:srgbClr>
              </a:solidFill>
            </a:endParaRPr>
          </a:p>
        </p:txBody>
      </p:sp>
      <p:pic>
        <p:nvPicPr>
          <p:cNvPr id="6" name="Picture 5" descr="FMA Logo DIGIT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020" y="137160"/>
            <a:ext cx="1762580" cy="100584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0" y="137478"/>
            <a:ext cx="6400800" cy="8683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anchor="ctr"/>
          <a:lstStyle>
            <a:lvl1pPr algn="l">
              <a:defRPr sz="2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8833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3528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4DC34-AA7F-534A-9086-6E85837D99CA}" type="slidenum">
              <a:rPr lang="en-US" smtClean="0">
                <a:solidFill>
                  <a:srgbClr val="3C3C3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C3C3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0298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8229600" cy="4495800"/>
          </a:xfrm>
          <a:prstGeom prst="rect">
            <a:avLst/>
          </a:prstGeom>
        </p:spPr>
        <p:txBody>
          <a:bodyPr vert="horz"/>
          <a:lstStyle>
            <a:lvl1pPr marL="177800" indent="-1778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defRPr sz="2200"/>
            </a:lvl1pPr>
            <a:lvl2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defRPr sz="1800"/>
            </a:lvl2pPr>
            <a:lvl3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defRPr sz="1600"/>
            </a:lvl3pPr>
            <a:lvl4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defRPr sz="1400"/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33528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74DC34-AA7F-534A-9086-6E85837D99CA}" type="slidenum">
              <a:rPr lang="en-US" smtClean="0">
                <a:solidFill>
                  <a:srgbClr val="3C3C3B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C3C3B">
                  <a:tint val="75000"/>
                </a:srgbClr>
              </a:solidFill>
            </a:endParaRPr>
          </a:p>
        </p:txBody>
      </p:sp>
      <p:pic>
        <p:nvPicPr>
          <p:cNvPr id="7" name="Picture 6" descr="FMA Logo DIGIT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020" y="137160"/>
            <a:ext cx="1762580" cy="100584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0" y="137478"/>
            <a:ext cx="6400800" cy="8683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anchor="ctr"/>
          <a:lstStyle>
            <a:lvl1pPr algn="l">
              <a:defRPr sz="2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03416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9800"/>
            <a:ext cx="8229600" cy="3733800"/>
          </a:xfrm>
          <a:prstGeom prst="rect">
            <a:avLst/>
          </a:prstGeom>
        </p:spPr>
        <p:txBody>
          <a:bodyPr vert="horz"/>
          <a:lstStyle>
            <a:lvl1pPr marL="177800" indent="-177800"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600"/>
            </a:lvl3pPr>
            <a:lvl4pPr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371600"/>
            <a:ext cx="8229600" cy="1588"/>
          </a:xfrm>
          <a:prstGeom prst="line">
            <a:avLst/>
          </a:prstGeom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33528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74DC34-AA7F-534A-9086-6E85837D99CA}" type="slidenum">
              <a:rPr lang="en-US" smtClean="0">
                <a:solidFill>
                  <a:srgbClr val="3C3C3B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C3C3B">
                  <a:tint val="75000"/>
                </a:srgbClr>
              </a:solidFill>
            </a:endParaRPr>
          </a:p>
        </p:txBody>
      </p:sp>
      <p:pic>
        <p:nvPicPr>
          <p:cNvPr id="11" name="Picture 10" descr="FMA Logo DIGIT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020" y="137160"/>
            <a:ext cx="1762580" cy="100584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0" y="137478"/>
            <a:ext cx="6400800" cy="8683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anchor="ctr"/>
          <a:lstStyle>
            <a:lvl1pPr algn="l">
              <a:defRPr sz="2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385184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584043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9800"/>
            <a:ext cx="8229600" cy="3733800"/>
          </a:xfrm>
          <a:prstGeom prst="rect">
            <a:avLst/>
          </a:prstGeom>
        </p:spPr>
        <p:txBody>
          <a:bodyPr vert="horz"/>
          <a:lstStyle>
            <a:lvl1pPr marL="177800" indent="-177800"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600"/>
            </a:lvl3pPr>
            <a:lvl4pPr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371600"/>
            <a:ext cx="8229600" cy="1588"/>
          </a:xfrm>
          <a:prstGeom prst="line">
            <a:avLst/>
          </a:prstGeom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33528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74DC34-AA7F-534A-9086-6E85837D99CA}" type="slidenum">
              <a:rPr lang="en-US" smtClean="0">
                <a:solidFill>
                  <a:srgbClr val="3C3C3B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C3C3B">
                  <a:tint val="75000"/>
                </a:srgbClr>
              </a:solidFill>
            </a:endParaRPr>
          </a:p>
        </p:txBody>
      </p:sp>
      <p:pic>
        <p:nvPicPr>
          <p:cNvPr id="11" name="Picture 10" descr="FMA Logo DIGIT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020" y="137160"/>
            <a:ext cx="1762580" cy="100584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0" y="137478"/>
            <a:ext cx="6400800" cy="8683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anchor="ctr"/>
          <a:lstStyle>
            <a:lvl1pPr algn="l">
              <a:defRPr sz="2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1512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9800"/>
            <a:ext cx="8229600" cy="3733800"/>
          </a:xfrm>
          <a:prstGeom prst="rect">
            <a:avLst/>
          </a:prstGeom>
        </p:spPr>
        <p:txBody>
          <a:bodyPr vert="horz"/>
          <a:lstStyle>
            <a:lvl1pPr marL="177800" indent="-177800"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600"/>
            </a:lvl3pPr>
            <a:lvl4pPr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371600"/>
            <a:ext cx="8229600" cy="1588"/>
          </a:xfrm>
          <a:prstGeom prst="line">
            <a:avLst/>
          </a:prstGeom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33528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74DC34-AA7F-534A-9086-6E85837D99CA}" type="slidenum">
              <a:rPr lang="en-US" smtClean="0">
                <a:solidFill>
                  <a:srgbClr val="3C3C3B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C3C3B">
                  <a:tint val="75000"/>
                </a:srgbClr>
              </a:solidFill>
            </a:endParaRPr>
          </a:p>
        </p:txBody>
      </p:sp>
      <p:pic>
        <p:nvPicPr>
          <p:cNvPr id="11" name="Picture 10" descr="FMA Logo DIGIT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020" y="137160"/>
            <a:ext cx="1762580" cy="100584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0" y="137478"/>
            <a:ext cx="6400800" cy="8683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anchor="ctr"/>
          <a:lstStyle>
            <a:lvl1pPr algn="l">
              <a:defRPr sz="2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6284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2054225"/>
            <a:ext cx="6705600" cy="1603375"/>
          </a:xfrm>
          <a:prstGeom prst="rect">
            <a:avLst/>
          </a:prstGeom>
        </p:spPr>
        <p:txBody>
          <a:bodyPr vert="horz" anchor="b"/>
          <a:lstStyle>
            <a:lvl1pPr algn="l"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4343400"/>
            <a:ext cx="6705600" cy="76200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>
          <a:xfrm>
            <a:off x="1774585" y="5991223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mtClean="0">
                <a:solidFill>
                  <a:srgbClr val="3C3C3B"/>
                </a:solidFill>
              </a:rPr>
              <a:t>September 25, 2012</a:t>
            </a:r>
            <a:endParaRPr lang="en-US" dirty="0">
              <a:solidFill>
                <a:srgbClr val="3C3C3B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1751818" y="5257800"/>
            <a:ext cx="3049563" cy="685800"/>
          </a:xfrm>
          <a:prstGeom prst="rect">
            <a:avLst/>
          </a:prstGeom>
        </p:spPr>
        <p:txBody>
          <a:bodyPr vert="horz" anchor="t" anchorCtr="0"/>
          <a:lstStyle>
            <a:lvl1pPr>
              <a:buNone/>
              <a:defRPr sz="1800"/>
            </a:lvl1pPr>
          </a:lstStyle>
          <a:p>
            <a:pPr lvl="0"/>
            <a:r>
              <a:rPr lang="en-US" dirty="0" smtClean="0"/>
              <a:t>Click to add presenter’s name</a:t>
            </a:r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5410200" y="762000"/>
            <a:ext cx="3048000" cy="9271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400"/>
            </a:lvl1pPr>
          </a:lstStyle>
          <a:p>
            <a:r>
              <a:rPr lang="en-US" dirty="0" smtClean="0"/>
              <a:t>Client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20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91000"/>
          </a:xfrm>
          <a:prstGeom prst="rect">
            <a:avLst/>
          </a:prstGeom>
        </p:spPr>
        <p:txBody>
          <a:bodyPr vert="horz"/>
          <a:lstStyle>
            <a:lvl1pPr marL="177800" indent="-177800"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600"/>
            </a:lvl3pPr>
            <a:lvl4pPr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91001"/>
          </a:xfrm>
          <a:prstGeom prst="rect">
            <a:avLst/>
          </a:prstGeom>
        </p:spPr>
        <p:txBody>
          <a:bodyPr vert="horz"/>
          <a:lstStyle>
            <a:lvl1pPr marL="177800" indent="-177800"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600"/>
            </a:lvl3pPr>
            <a:lvl4pPr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1371600"/>
            <a:ext cx="8229600" cy="1588"/>
          </a:xfrm>
          <a:prstGeom prst="line">
            <a:avLst/>
          </a:prstGeom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3528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4DC34-AA7F-534A-9086-6E85837D99C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MA Logo DIGIT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020" y="137160"/>
            <a:ext cx="1762580" cy="100584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0" y="137478"/>
            <a:ext cx="6400800" cy="8683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anchor="ctr"/>
          <a:lstStyle>
            <a:lvl1pPr algn="l">
              <a:defRPr sz="2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9800"/>
            <a:ext cx="8229600" cy="3733800"/>
          </a:xfrm>
          <a:prstGeom prst="rect">
            <a:avLst/>
          </a:prstGeom>
        </p:spPr>
        <p:txBody>
          <a:bodyPr vert="horz"/>
          <a:lstStyle>
            <a:lvl1pPr marL="177800" indent="-177800"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600"/>
            </a:lvl3pPr>
            <a:lvl4pPr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371600"/>
            <a:ext cx="8229600" cy="1588"/>
          </a:xfrm>
          <a:prstGeom prst="line">
            <a:avLst/>
          </a:prstGeom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33528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4DC34-AA7F-534A-9086-6E85837D99C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FMA Logo DIGIT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020" y="137160"/>
            <a:ext cx="1762580" cy="100584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0" y="137478"/>
            <a:ext cx="6400800" cy="8683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anchor="ctr"/>
          <a:lstStyle>
            <a:lvl1pPr algn="l">
              <a:defRPr sz="2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4040188" cy="3276600"/>
          </a:xfrm>
          <a:prstGeom prst="rect">
            <a:avLst/>
          </a:prstGeom>
        </p:spPr>
        <p:txBody>
          <a:bodyPr vert="horz"/>
          <a:lstStyle>
            <a:lvl1pPr marL="177800" indent="-177800"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600"/>
            </a:lvl3pPr>
            <a:lvl4pPr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400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solidFill>
                  <a:srgbClr val="46AF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276600"/>
          </a:xfrm>
          <a:prstGeom prst="rect">
            <a:avLst/>
          </a:prstGeom>
        </p:spPr>
        <p:txBody>
          <a:bodyPr vert="horz"/>
          <a:lstStyle>
            <a:lvl1pPr marL="177800" indent="-177800"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600"/>
            </a:lvl3pPr>
            <a:lvl4pPr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371600"/>
            <a:ext cx="8229600" cy="1588"/>
          </a:xfrm>
          <a:prstGeom prst="line">
            <a:avLst/>
          </a:prstGeom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33528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4DC34-AA7F-534A-9086-6E85837D99C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FMA Logo DIGIT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020" y="137160"/>
            <a:ext cx="1762580" cy="100584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0" y="137478"/>
            <a:ext cx="6400800" cy="8683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anchor="ctr"/>
          <a:lstStyle>
            <a:lvl1pPr algn="l">
              <a:defRPr sz="2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1370012"/>
            <a:ext cx="8229600" cy="1588"/>
          </a:xfrm>
          <a:prstGeom prst="line">
            <a:avLst/>
          </a:prstGeom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3528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4DC34-AA7F-534A-9086-6E85837D99C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FMA Logo DIGIT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020" y="137160"/>
            <a:ext cx="1762580" cy="100584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0" y="137478"/>
            <a:ext cx="6400800" cy="8683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anchor="ctr"/>
          <a:lstStyle>
            <a:lvl1pPr algn="l">
              <a:defRPr sz="2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914400" y="6248400"/>
            <a:ext cx="2209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b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990600" y="6248400"/>
            <a:ext cx="2133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b="0"/>
          </a:p>
        </p:txBody>
      </p:sp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914400" y="6248400"/>
            <a:ext cx="2209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0"/>
            <a:ext cx="381000" cy="6858000"/>
          </a:xfrm>
          <a:prstGeom prst="rect">
            <a:avLst/>
          </a:prstGeom>
          <a:gradFill rotWithShape="1">
            <a:gsLst>
              <a:gs pos="0">
                <a:srgbClr val="7C1E3F">
                  <a:gamma/>
                  <a:tint val="72941"/>
                  <a:invGamma/>
                </a:srgbClr>
              </a:gs>
              <a:gs pos="50000">
                <a:srgbClr val="7C1E3F"/>
              </a:gs>
              <a:gs pos="100000">
                <a:srgbClr val="7C1E3F">
                  <a:gamma/>
                  <a:tint val="72941"/>
                  <a:invGamma/>
                </a:srgbClr>
              </a:gs>
            </a:gsLst>
            <a:lin ang="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8" name="Picture 9" descr="FMA Logo w Text1"/>
          <p:cNvPicPr>
            <a:picLocks noChangeAspect="1" noChangeArrowheads="1"/>
          </p:cNvPicPr>
          <p:nvPr userDrawn="1"/>
        </p:nvPicPr>
        <p:blipFill>
          <a:blip r:embed="rId2" cstate="print"/>
          <a:srcRect l="-2859" t="-20605" r="49483" b="-10304"/>
          <a:stretch>
            <a:fillRect/>
          </a:stretch>
        </p:blipFill>
        <p:spPr bwMode="auto">
          <a:xfrm>
            <a:off x="6553200" y="5943600"/>
            <a:ext cx="106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fmai on white background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5943600"/>
            <a:ext cx="20002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color_logo [Converted]_white background copy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6202363"/>
            <a:ext cx="13716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838200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defRPr sz="1000" b="0">
                <a:solidFill>
                  <a:srgbClr val="5F5F5F"/>
                </a:solidFill>
                <a:latin typeface="Arial" charset="0"/>
              </a:defRPr>
            </a:lvl1pPr>
          </a:lstStyle>
          <a:p>
            <a:pPr>
              <a:defRPr/>
            </a:pPr>
            <a:fld id="{8326C7DE-4A88-4CC6-81FC-6C0D7602C6D4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r>
              <a:rPr lang="en-US"/>
              <a:t>www.fmaonline.net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782" y="2054225"/>
            <a:ext cx="6705600" cy="1927225"/>
          </a:xfrm>
          <a:prstGeom prst="rect">
            <a:avLst/>
          </a:prstGeom>
        </p:spPr>
        <p:txBody>
          <a:bodyPr vert="horz" anchor="b"/>
          <a:lstStyle>
            <a:lvl1pPr algn="l"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782" y="4343400"/>
            <a:ext cx="6705600" cy="76200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524782" y="4135438"/>
            <a:ext cx="6705600" cy="1588"/>
          </a:xfrm>
          <a:prstGeom prst="line">
            <a:avLst/>
          </a:prstGeom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>
          <a:xfrm>
            <a:off x="1546767" y="5991223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mtClean="0"/>
              <a:t>September 25, 2012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1524000" y="5257800"/>
            <a:ext cx="3049563" cy="685800"/>
          </a:xfrm>
          <a:prstGeom prst="rect">
            <a:avLst/>
          </a:prstGeom>
        </p:spPr>
        <p:txBody>
          <a:bodyPr vert="horz" anchor="t" anchorCtr="0"/>
          <a:lstStyle>
            <a:lvl1pPr>
              <a:buNone/>
              <a:defRPr sz="1800"/>
            </a:lvl1pPr>
          </a:lstStyle>
          <a:p>
            <a:pPr lvl="0"/>
            <a:r>
              <a:rPr lang="en-US" dirty="0" smtClean="0"/>
              <a:t>Click to add presenter’s name</a:t>
            </a:r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5182382" y="762000"/>
            <a:ext cx="3048000" cy="9271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400"/>
            </a:lvl1pPr>
          </a:lstStyle>
          <a:p>
            <a:r>
              <a:rPr lang="en-US" dirty="0" smtClean="0"/>
              <a:t>Client Logo</a:t>
            </a:r>
            <a:endParaRPr lang="en-US" dirty="0"/>
          </a:p>
        </p:txBody>
      </p:sp>
      <p:pic>
        <p:nvPicPr>
          <p:cNvPr id="10" name="Picture 9" descr="fma-logo.bm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782" y="762000"/>
            <a:ext cx="2742418" cy="100863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" y="76200"/>
            <a:ext cx="8915400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4" r:id="rId7"/>
    <p:sldLayoutId id="2147483657" r:id="rId8"/>
    <p:sldLayoutId id="2147483658" r:id="rId9"/>
    <p:sldLayoutId id="2147483659" r:id="rId10"/>
    <p:sldLayoutId id="2147483669" r:id="rId11"/>
    <p:sldLayoutId id="2147483671" r:id="rId12"/>
    <p:sldLayoutId id="2147483672" r:id="rId13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" y="76200"/>
            <a:ext cx="8915400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11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" y="76200"/>
            <a:ext cx="8915400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89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ongnonprofits.org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np.biz/index.php/strengthening-nonprofits/10505-the-key-to-long-term-financial-health-liquid-unrestricted-net-assets-luna-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log.grdodge.org/2016/05/03/technical-assistance-getting-your-nonprofit-budget-past-one-day-or-year-at-a-time/#sthash.viu7dSrc.dpbs" TargetMode="External"/><Relationship Id="rId4" Type="http://schemas.openxmlformats.org/officeDocument/2006/relationships/hyperlink" Target="http://www.nccs2.org/wiki/images/3/3c/OperatingReservesWhitePaper2009.pdf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nonprofitquarterly.org/2016/02/17/models-and-components-of-a-great-nonprofit-dashboard/" TargetMode="External"/><Relationship Id="rId5" Type="http://schemas.openxmlformats.org/officeDocument/2006/relationships/hyperlink" Target="http://info.nonprofitquarterly.org/webinar-understanding-financial-models-board-guidance" TargetMode="External"/><Relationship Id="rId4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://twitter.com/FMA4Nonprofits" TargetMode="External"/><Relationship Id="rId7" Type="http://schemas.openxmlformats.org/officeDocument/2006/relationships/hyperlink" Target="http://www.facebook.com/fiscalmanagementassociates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://www.linkedin.com/pub/sarah-walker/27/902/28b" TargetMode="Externa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782" y="2054225"/>
            <a:ext cx="6933418" cy="1927225"/>
          </a:xfrm>
        </p:spPr>
        <p:txBody>
          <a:bodyPr/>
          <a:lstStyle/>
          <a:p>
            <a:r>
              <a:rPr lang="en-US" sz="2800" dirty="0"/>
              <a:t>Making Meaning Out of Your Money: Finance Fun for All!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600" dirty="0" err="1"/>
              <a:t>CapCONNECT</a:t>
            </a:r>
            <a:endParaRPr lang="en-US" sz="2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524000" y="5257800"/>
            <a:ext cx="7391400" cy="685800"/>
          </a:xfrm>
        </p:spPr>
        <p:txBody>
          <a:bodyPr/>
          <a:lstStyle/>
          <a:p>
            <a:r>
              <a:rPr lang="en-US" dirty="0" smtClean="0"/>
              <a:t>Andrea Mills, CPA, MBA, CCSA®, CGMA</a:t>
            </a:r>
          </a:p>
          <a:p>
            <a:r>
              <a:rPr lang="en-US" dirty="0" smtClean="0"/>
              <a:t>Principal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1524000" y="6111875"/>
            <a:ext cx="2514600" cy="365125"/>
          </a:xfrm>
        </p:spPr>
        <p:txBody>
          <a:bodyPr/>
          <a:lstStyle/>
          <a:p>
            <a:pPr algn="l"/>
            <a:r>
              <a:rPr lang="en-US" dirty="0" smtClean="0"/>
              <a:t>May 18, 2017</a:t>
            </a:r>
          </a:p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239000" y="6414617"/>
            <a:ext cx="16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3C3C3B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 Structure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482314" y="1463557"/>
            <a:ext cx="3276599" cy="587514"/>
          </a:xfrm>
          <a:prstGeom prst="roundRect">
            <a:avLst/>
          </a:prstGeom>
          <a:solidFill>
            <a:srgbClr val="46AF37"/>
          </a:solidFill>
          <a:ln>
            <a:solidFill>
              <a:srgbClr val="46AF3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LUNA /  Working Capital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82314" y="4945380"/>
            <a:ext cx="3276597" cy="589002"/>
          </a:xfrm>
          <a:prstGeom prst="roundRect">
            <a:avLst/>
          </a:prstGeom>
          <a:solidFill>
            <a:srgbClr val="0061B2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Temp. Restricted Net Assets*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82314" y="3223508"/>
            <a:ext cx="3276597" cy="576224"/>
          </a:xfrm>
          <a:prstGeom prst="roundRect">
            <a:avLst/>
          </a:prstGeom>
          <a:solidFill>
            <a:srgbClr val="0061B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Facility Reserve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82314" y="2492503"/>
            <a:ext cx="3276598" cy="549167"/>
          </a:xfrm>
          <a:prstGeom prst="roundRect">
            <a:avLst/>
          </a:prstGeom>
          <a:solidFill>
            <a:srgbClr val="0061B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Debt Repayment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482314" y="3999715"/>
            <a:ext cx="3276597" cy="549167"/>
          </a:xfrm>
          <a:prstGeom prst="roundRect">
            <a:avLst/>
          </a:prstGeom>
          <a:solidFill>
            <a:srgbClr val="0061B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Growth &amp; Innovation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482314" y="5733276"/>
            <a:ext cx="3276597" cy="533400"/>
          </a:xfrm>
          <a:prstGeom prst="roundRect">
            <a:avLst/>
          </a:prstGeom>
          <a:solidFill>
            <a:srgbClr val="0061B2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Endowment**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81608" y="2788404"/>
            <a:ext cx="2337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C3C3B"/>
                </a:solidFill>
              </a:rPr>
              <a:t>Longer-term </a:t>
            </a:r>
          </a:p>
          <a:p>
            <a:r>
              <a:rPr lang="en-US" sz="2000" b="1" dirty="0" smtClean="0">
                <a:solidFill>
                  <a:srgbClr val="3C3C3B"/>
                </a:solidFill>
              </a:rPr>
              <a:t>Reserves </a:t>
            </a:r>
          </a:p>
          <a:p>
            <a:r>
              <a:rPr lang="en-US" sz="1400" i="1" dirty="0" smtClean="0">
                <a:solidFill>
                  <a:srgbClr val="3C3C3B"/>
                </a:solidFill>
              </a:rPr>
              <a:t>(may be board designated)</a:t>
            </a:r>
            <a:endParaRPr lang="en-US" sz="1400" i="1" dirty="0">
              <a:solidFill>
                <a:srgbClr val="3C3C3B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28612" y="5334327"/>
            <a:ext cx="2165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C3C3B"/>
                </a:solidFill>
              </a:rPr>
              <a:t>Donor restricted </a:t>
            </a:r>
          </a:p>
          <a:p>
            <a:r>
              <a:rPr lang="en-US" sz="2000" b="1" dirty="0" smtClean="0">
                <a:solidFill>
                  <a:srgbClr val="3C3C3B"/>
                </a:solidFill>
              </a:rPr>
              <a:t>capital</a:t>
            </a:r>
            <a:endParaRPr lang="en-US" sz="2000" b="1" dirty="0">
              <a:solidFill>
                <a:srgbClr val="3C3C3B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55143" y="1374181"/>
            <a:ext cx="1993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C3C3B"/>
                </a:solidFill>
              </a:rPr>
              <a:t>Short-term</a:t>
            </a:r>
          </a:p>
          <a:p>
            <a:r>
              <a:rPr lang="en-US" sz="2000" b="1" dirty="0" smtClean="0">
                <a:solidFill>
                  <a:srgbClr val="3C3C3B"/>
                </a:solidFill>
              </a:rPr>
              <a:t>Liquid Capital</a:t>
            </a:r>
            <a:endParaRPr lang="en-US" sz="2000" b="1" dirty="0">
              <a:solidFill>
                <a:srgbClr val="3C3C3B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828800" y="2272824"/>
            <a:ext cx="6357954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859280" y="4746486"/>
            <a:ext cx="6327474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70754" y="6477000"/>
            <a:ext cx="58094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>
                <a:solidFill>
                  <a:srgbClr val="3C3C3B"/>
                </a:solidFill>
              </a:rPr>
              <a:t>*</a:t>
            </a:r>
            <a:r>
              <a:rPr lang="en-US" sz="1400" i="1" dirty="0" smtClean="0">
                <a:solidFill>
                  <a:srgbClr val="3C3C3B"/>
                </a:solidFill>
              </a:rPr>
              <a:t>To be accessed only if delivering on donor expectations</a:t>
            </a:r>
            <a:endParaRPr lang="en-US" sz="1400" i="1" dirty="0">
              <a:solidFill>
                <a:srgbClr val="3C3C3B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3600" y="6506980"/>
            <a:ext cx="3505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solidFill>
                  <a:srgbClr val="3C3C3B"/>
                </a:solidFill>
              </a:rPr>
              <a:t>**Only earnings are accessible</a:t>
            </a:r>
            <a:endParaRPr lang="en-US" sz="1400" i="1" dirty="0">
              <a:solidFill>
                <a:srgbClr val="3C3C3B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066800" y="1600200"/>
            <a:ext cx="0" cy="4666476"/>
          </a:xfrm>
          <a:prstGeom prst="straightConnector1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13953" y="3233672"/>
            <a:ext cx="461665" cy="153208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b="1" dirty="0" smtClean="0">
                <a:solidFill>
                  <a:srgbClr val="3C3C3B"/>
                </a:solidFill>
              </a:rPr>
              <a:t>ACCESSIBILITY</a:t>
            </a:r>
            <a:endParaRPr lang="en-US" b="1" dirty="0">
              <a:solidFill>
                <a:srgbClr val="3C3C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23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4632" t="22923" r="26752" b="5559"/>
          <a:stretch>
            <a:fillRect/>
          </a:stretch>
        </p:blipFill>
        <p:spPr bwMode="auto">
          <a:xfrm>
            <a:off x="1447800" y="152400"/>
            <a:ext cx="6324600" cy="657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3102035" y="402256"/>
            <a:ext cx="3276600" cy="250208"/>
          </a:xfrm>
          <a:prstGeom prst="rect">
            <a:avLst/>
          </a:prstGeom>
          <a:noFill/>
          <a:ln w="25400" cap="flat" cmpd="sng" algn="ctr">
            <a:solidFill>
              <a:srgbClr val="0076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71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24408" t="21089" r="22215" b="12894"/>
          <a:stretch>
            <a:fillRect/>
          </a:stretch>
        </p:blipFill>
        <p:spPr bwMode="auto">
          <a:xfrm>
            <a:off x="776990" y="31230"/>
            <a:ext cx="7467600" cy="652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 bwMode="auto">
          <a:xfrm>
            <a:off x="2819400" y="345104"/>
            <a:ext cx="3276600" cy="250208"/>
          </a:xfrm>
          <a:prstGeom prst="rect">
            <a:avLst/>
          </a:prstGeom>
          <a:noFill/>
          <a:ln w="25400" cap="flat" cmpd="sng" algn="ctr">
            <a:solidFill>
              <a:srgbClr val="0076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14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33400" y="4114800"/>
            <a:ext cx="8077200" cy="76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Liquid Unrestricted Net Assets (LUNA)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 Sheet: Operating Reserves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4272662"/>
            <a:ext cx="80772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>
                <a:solidFill>
                  <a:srgbClr val="3C3C3B"/>
                </a:solidFill>
                <a:latin typeface="Franklin Gothic Medium"/>
              </a:rPr>
              <a:t>LUNA = Unrestricted Net Assets – (Fixed Assets – Mortgages) </a:t>
            </a:r>
            <a:endParaRPr lang="en-US" sz="2300" b="1" dirty="0">
              <a:solidFill>
                <a:srgbClr val="3C3C3B"/>
              </a:solidFill>
              <a:latin typeface="Franklin Gothic Medium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133601"/>
            <a:ext cx="8229600" cy="12192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The portion of </a:t>
            </a:r>
            <a:r>
              <a:rPr lang="en-US" b="1" dirty="0" smtClean="0"/>
              <a:t>unrestricted net assets </a:t>
            </a:r>
            <a:r>
              <a:rPr lang="en-US" dirty="0" smtClean="0"/>
              <a:t>that could be converted to cash relatively easily (may or may not include board designated funds, based on accessibility)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Funds available for purposes such as supplying </a:t>
            </a:r>
            <a:r>
              <a:rPr lang="en-US" b="1" dirty="0" smtClean="0"/>
              <a:t>working capital</a:t>
            </a:r>
            <a:r>
              <a:rPr lang="en-US" dirty="0" smtClean="0"/>
              <a:t>, guarding against </a:t>
            </a:r>
            <a:r>
              <a:rPr lang="en-US" b="1" dirty="0" smtClean="0"/>
              <a:t>downturns</a:t>
            </a:r>
            <a:r>
              <a:rPr lang="en-US" dirty="0" smtClean="0"/>
              <a:t>, and pursuing </a:t>
            </a:r>
            <a:r>
              <a:rPr lang="en-US" b="1" dirty="0" smtClean="0"/>
              <a:t>new opportunities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57200" y="5181600"/>
            <a:ext cx="8229600" cy="1219200"/>
          </a:xfrm>
          <a:prstGeom prst="rect">
            <a:avLst/>
          </a:prstGeom>
        </p:spPr>
        <p:txBody>
          <a:bodyPr vert="horz"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46AF37"/>
              </a:buClr>
            </a:pPr>
            <a:r>
              <a:rPr lang="en-US" b="1" dirty="0" smtClean="0">
                <a:solidFill>
                  <a:srgbClr val="46AF37"/>
                </a:solidFill>
              </a:rPr>
              <a:t>Benchmark:</a:t>
            </a:r>
            <a:r>
              <a:rPr lang="en-US" dirty="0" smtClean="0">
                <a:solidFill>
                  <a:srgbClr val="46AF37"/>
                </a:solidFill>
              </a:rPr>
              <a:t> </a:t>
            </a:r>
            <a:r>
              <a:rPr lang="en-US" dirty="0" smtClean="0">
                <a:solidFill>
                  <a:srgbClr val="3C3C3B"/>
                </a:solidFill>
              </a:rPr>
              <a:t>LUNA sufficient to cover </a:t>
            </a:r>
            <a:r>
              <a:rPr lang="en-US" b="1" dirty="0" smtClean="0">
                <a:solidFill>
                  <a:srgbClr val="3C3C3B"/>
                </a:solidFill>
              </a:rPr>
              <a:t>3-6 months of operating expenses </a:t>
            </a:r>
            <a:r>
              <a:rPr lang="en-US" dirty="0" smtClean="0">
                <a:solidFill>
                  <a:srgbClr val="3C3C3B"/>
                </a:solidFill>
              </a:rPr>
              <a:t>is generally considered healthy, but this depends on an organization’s business model, plans, and goals.</a:t>
            </a:r>
          </a:p>
        </p:txBody>
      </p:sp>
    </p:spTree>
    <p:extLst>
      <p:ext uri="{BB962C8B-B14F-4D97-AF65-F5344CB8AC3E}">
        <p14:creationId xmlns:p14="http://schemas.microsoft.com/office/powerpoint/2010/main" val="259447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LUNA / Composition of Net Assets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4691" t="27555" r="14411" b="23907"/>
          <a:stretch>
            <a:fillRect/>
          </a:stretch>
        </p:blipFill>
        <p:spPr bwMode="auto">
          <a:xfrm>
            <a:off x="685800" y="2386212"/>
            <a:ext cx="7696200" cy="37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85800" y="2235062"/>
            <a:ext cx="7696200" cy="401458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Are They Funded 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152400" y="2362200"/>
          <a:ext cx="88392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for Creating Reserves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Creating annual and long-term financial plans</a:t>
            </a:r>
          </a:p>
        </p:txBody>
      </p:sp>
    </p:spTree>
    <p:extLst>
      <p:ext uri="{BB962C8B-B14F-4D97-AF65-F5344CB8AC3E}">
        <p14:creationId xmlns:p14="http://schemas.microsoft.com/office/powerpoint/2010/main" val="46887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34" name="Group 58"/>
          <p:cNvGraphicFramePr>
            <a:graphicFrameLocks noGrp="1"/>
          </p:cNvGraphicFramePr>
          <p:nvPr/>
        </p:nvGraphicFramePr>
        <p:xfrm>
          <a:off x="575310" y="2503170"/>
          <a:ext cx="8153400" cy="1066800"/>
        </p:xfrm>
        <a:graphic>
          <a:graphicData uri="http://schemas.openxmlformats.org/drawingml/2006/table">
            <a:tbl>
              <a:tblPr/>
              <a:tblGrid>
                <a:gridCol w="1614535"/>
                <a:gridCol w="6538865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Operating Budget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1-year plan for revenues and expenses that includes the departments and programs of an organization and may incorporate plans for accumulation of reserves.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640" name="Group 64"/>
          <p:cNvGraphicFramePr>
            <a:graphicFrameLocks noGrp="1"/>
          </p:cNvGraphicFramePr>
          <p:nvPr/>
        </p:nvGraphicFramePr>
        <p:xfrm>
          <a:off x="575310" y="3630485"/>
          <a:ext cx="8153400" cy="701040"/>
        </p:xfrm>
        <a:graphic>
          <a:graphicData uri="http://schemas.openxmlformats.org/drawingml/2006/table">
            <a:tbl>
              <a:tblPr/>
              <a:tblGrid>
                <a:gridCol w="1614535"/>
                <a:gridCol w="6538865"/>
              </a:tblGrid>
              <a:tr h="6171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Cash Budget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6-12 month plan for cash inflows, cash outflows, and the amount and duration of cash shortages or shortfalls.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638" name="Group 62"/>
          <p:cNvGraphicFramePr>
            <a:graphicFrameLocks noGrp="1"/>
          </p:cNvGraphicFramePr>
          <p:nvPr/>
        </p:nvGraphicFramePr>
        <p:xfrm>
          <a:off x="575310" y="1295400"/>
          <a:ext cx="8153400" cy="381000"/>
        </p:xfrm>
        <a:graphic>
          <a:graphicData uri="http://schemas.openxmlformats.org/drawingml/2006/table">
            <a:tbl>
              <a:tblPr/>
              <a:tblGrid>
                <a:gridCol w="1614535"/>
                <a:gridCol w="653886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Description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636" name="Group 60"/>
          <p:cNvGraphicFramePr>
            <a:graphicFrameLocks noGrp="1"/>
          </p:cNvGraphicFramePr>
          <p:nvPr/>
        </p:nvGraphicFramePr>
        <p:xfrm>
          <a:off x="575310" y="5979784"/>
          <a:ext cx="8153400" cy="701040"/>
        </p:xfrm>
        <a:graphic>
          <a:graphicData uri="http://schemas.openxmlformats.org/drawingml/2006/table">
            <a:tbl>
              <a:tblPr/>
              <a:tblGrid>
                <a:gridCol w="1614535"/>
                <a:gridCol w="6538865"/>
              </a:tblGrid>
              <a:tr h="6219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Capital Budget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plan for fixed asset outlays within a 1-5 year period.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637" name="Group 61"/>
          <p:cNvGraphicFramePr>
            <a:graphicFrameLocks noGrp="1"/>
          </p:cNvGraphicFramePr>
          <p:nvPr>
            <p:extLst/>
          </p:nvPr>
        </p:nvGraphicFramePr>
        <p:xfrm>
          <a:off x="575310" y="4402025"/>
          <a:ext cx="8153400" cy="762000"/>
        </p:xfrm>
        <a:graphic>
          <a:graphicData uri="http://schemas.openxmlformats.org/drawingml/2006/table">
            <a:tbl>
              <a:tblPr/>
              <a:tblGrid>
                <a:gridCol w="1614535"/>
                <a:gridCol w="6538865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School Budget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1-year plan for revenue and expenses related to a specific school, with the goal of understanding true cost of delivery.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Budgets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470910" y="6236651"/>
            <a:ext cx="2133600" cy="365125"/>
          </a:xfrm>
        </p:spPr>
        <p:txBody>
          <a:bodyPr/>
          <a:lstStyle/>
          <a:p>
            <a:fld id="{5E74DC34-AA7F-534A-9086-6E85837D99CA}" type="slidenum">
              <a:rPr lang="en-US" smtClean="0">
                <a:solidFill>
                  <a:srgbClr val="3C3C3B">
                    <a:tint val="75000"/>
                  </a:srgbClr>
                </a:solidFill>
              </a:rPr>
              <a:pPr/>
              <a:t>17</a:t>
            </a:fld>
            <a:endParaRPr lang="en-US" dirty="0">
              <a:solidFill>
                <a:srgbClr val="3C3C3B">
                  <a:tint val="75000"/>
                </a:srgbClr>
              </a:solidFill>
            </a:endParaRPr>
          </a:p>
        </p:txBody>
      </p:sp>
      <p:graphicFrame>
        <p:nvGraphicFramePr>
          <p:cNvPr id="10" name="Group 64"/>
          <p:cNvGraphicFramePr>
            <a:graphicFrameLocks noGrp="1"/>
          </p:cNvGraphicFramePr>
          <p:nvPr/>
        </p:nvGraphicFramePr>
        <p:xfrm>
          <a:off x="575310" y="5228794"/>
          <a:ext cx="8153400" cy="702931"/>
        </p:xfrm>
        <a:graphic>
          <a:graphicData uri="http://schemas.openxmlformats.org/drawingml/2006/table">
            <a:tbl>
              <a:tblPr/>
              <a:tblGrid>
                <a:gridCol w="1614535"/>
                <a:gridCol w="6538865"/>
              </a:tblGrid>
              <a:tr h="7029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Grant Budget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plan for specific revenue and expenses related to a grant or contract.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Group 58"/>
          <p:cNvGraphicFramePr>
            <a:graphicFrameLocks noGrp="1"/>
          </p:cNvGraphicFramePr>
          <p:nvPr/>
        </p:nvGraphicFramePr>
        <p:xfrm>
          <a:off x="575310" y="1733737"/>
          <a:ext cx="8153400" cy="704663"/>
        </p:xfrm>
        <a:graphic>
          <a:graphicData uri="http://schemas.openxmlformats.org/drawingml/2006/table">
            <a:tbl>
              <a:tblPr/>
              <a:tblGrid>
                <a:gridCol w="1614535"/>
                <a:gridCol w="6538865"/>
              </a:tblGrid>
              <a:tr h="70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Strategic Budget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3-5 year plan for revenues and expenses, encompassing an organization’s strategic goals.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09281" y="1657545"/>
            <a:ext cx="8458200" cy="798489"/>
          </a:xfrm>
          <a:prstGeom prst="rect">
            <a:avLst/>
          </a:prstGeom>
          <a:noFill/>
          <a:ln w="41275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373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Multi-Year Planning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219200" y="2286000"/>
          <a:ext cx="6781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533400" y="1382889"/>
            <a:ext cx="8077200" cy="54864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</a:rPr>
              <a:t>Why create multi-year plans?</a:t>
            </a:r>
            <a:endParaRPr lang="en-US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81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87F266-3DD8-411E-8E72-A48B611CF0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9287F266-3DD8-411E-8E72-A48B611CF0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0D11347-770A-48A2-80F6-2C4CECC90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30D11347-770A-48A2-80F6-2C4CECC903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1BD775-CCC3-4BF4-A48D-529259110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D51BD775-CCC3-4BF4-A48D-5292591108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F72ECE-E42B-4CC0-8913-DADD05A42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CBF72ECE-E42B-4CC0-8913-DADD05A42D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and Financial Planning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4DC34-AA7F-534A-9086-6E85837D99CA}" type="slidenum">
              <a:rPr lang="en-US" smtClean="0">
                <a:solidFill>
                  <a:srgbClr val="3C3C3B">
                    <a:tint val="75000"/>
                  </a:srgbClr>
                </a:solidFill>
              </a:rPr>
              <a:pPr/>
              <a:t>19</a:t>
            </a:fld>
            <a:endParaRPr lang="en-US" dirty="0">
              <a:solidFill>
                <a:srgbClr val="3C3C3B">
                  <a:tint val="75000"/>
                </a:srgbClr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914400" y="1905000"/>
          <a:ext cx="73152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609600" y="1219200"/>
            <a:ext cx="8077200" cy="54864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</a:rPr>
              <a:t>How do strategic and financial planning interact?</a:t>
            </a:r>
            <a:endParaRPr lang="en-US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40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0BAA6B-AC0D-4624-8EA0-286D03372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D00BAA6B-AC0D-4624-8EA0-286D03372F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246972-21A7-4D2F-9DEB-12D679B61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D2246972-21A7-4D2F-9DEB-12D679B612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2A6610-8A5A-4541-8E76-B421659231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5D2A6610-8A5A-4541-8E76-B421659231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82FC79-FDD6-4A49-A4EF-DD8E7C7A5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9082FC79-FDD6-4A49-A4EF-DD8E7C7A5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4A341C-6FCF-41A9-9448-178102D35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EB4A341C-6FCF-41A9-9448-178102D35C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A954BA-358E-4C74-8826-CB4E8530C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15A954BA-358E-4C74-8826-CB4E8530C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Financial Management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8955" y="1371600"/>
            <a:ext cx="5470045" cy="5120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019800" y="6304736"/>
            <a:ext cx="2987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hlinkClick r:id="rId3"/>
              </a:rPr>
              <a:t>www.strongnonprofits.org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54B9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209800"/>
            <a:ext cx="7924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prstClr val="white"/>
                </a:solidFill>
              </a:rPr>
              <a:t>What does budgeting for the </a:t>
            </a:r>
            <a:r>
              <a:rPr lang="en-US" sz="4400" b="1" dirty="0" smtClean="0">
                <a:solidFill>
                  <a:prstClr val="white"/>
                </a:solidFill>
              </a:rPr>
              <a:t>“full cost” </a:t>
            </a:r>
            <a:r>
              <a:rPr lang="en-US" sz="4400" dirty="0" smtClean="0">
                <a:solidFill>
                  <a:prstClr val="white"/>
                </a:solidFill>
              </a:rPr>
              <a:t>of programs mean to you?</a:t>
            </a:r>
            <a:endParaRPr lang="en-US" sz="4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67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Natural and Functional Expenses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Budgeting Concepts: Expense Categories</a:t>
            </a:r>
            <a:endParaRPr lang="en-US" dirty="0"/>
          </a:p>
        </p:txBody>
      </p:sp>
      <p:grpSp>
        <p:nvGrpSpPr>
          <p:cNvPr id="3" name="Group 5"/>
          <p:cNvGrpSpPr/>
          <p:nvPr/>
        </p:nvGrpSpPr>
        <p:grpSpPr>
          <a:xfrm>
            <a:off x="609600" y="2286000"/>
            <a:ext cx="3845569" cy="691200"/>
            <a:chOff x="40" y="73999"/>
            <a:chExt cx="3845569" cy="691200"/>
          </a:xfrm>
        </p:grpSpPr>
        <p:sp>
          <p:nvSpPr>
            <p:cNvPr id="7" name="Rectangle 6"/>
            <p:cNvSpPr/>
            <p:nvPr/>
          </p:nvSpPr>
          <p:spPr>
            <a:xfrm>
              <a:off x="40" y="73999"/>
              <a:ext cx="3845569" cy="691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40" y="73999"/>
              <a:ext cx="3845569" cy="691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 smtClean="0">
                  <a:solidFill>
                    <a:prstClr val="white"/>
                  </a:solidFill>
                </a:rPr>
                <a:t>Natural Expenses</a:t>
              </a:r>
              <a:endParaRPr lang="en-US" sz="28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8"/>
          <p:cNvGrpSpPr/>
          <p:nvPr/>
        </p:nvGrpSpPr>
        <p:grpSpPr>
          <a:xfrm>
            <a:off x="4841231" y="2286000"/>
            <a:ext cx="3845569" cy="691200"/>
            <a:chOff x="4383989" y="73999"/>
            <a:chExt cx="3845569" cy="691200"/>
          </a:xfrm>
        </p:grpSpPr>
        <p:sp>
          <p:nvSpPr>
            <p:cNvPr id="10" name="Rectangle 9"/>
            <p:cNvSpPr/>
            <p:nvPr/>
          </p:nvSpPr>
          <p:spPr>
            <a:xfrm>
              <a:off x="4383989" y="73999"/>
              <a:ext cx="3845569" cy="691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4383989" y="73999"/>
              <a:ext cx="3845569" cy="691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 smtClean="0">
                  <a:solidFill>
                    <a:prstClr val="white"/>
                  </a:solidFill>
                </a:rPr>
                <a:t>Functional Expenses</a:t>
              </a:r>
              <a:endParaRPr lang="en-US" sz="28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609600" y="3001914"/>
            <a:ext cx="3845569" cy="3195000"/>
          </a:xfrm>
          <a:prstGeom prst="rect">
            <a:avLst/>
          </a:prstGeom>
          <a:solidFill>
            <a:srgbClr val="CBD2E4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rgbClr val="3C3C3B"/>
                </a:solidFill>
              </a:rPr>
              <a:t>Expenses classified by the </a:t>
            </a:r>
            <a:r>
              <a:rPr lang="en-US" sz="2400" b="1" i="1" dirty="0" smtClean="0">
                <a:solidFill>
                  <a:srgbClr val="0076C0"/>
                </a:solidFill>
              </a:rPr>
              <a:t>nature</a:t>
            </a:r>
            <a:r>
              <a:rPr lang="en-US" sz="2400" dirty="0" smtClean="0">
                <a:solidFill>
                  <a:srgbClr val="3C3C3B"/>
                </a:solidFill>
              </a:rPr>
              <a:t> of the expense:</a:t>
            </a:r>
          </a:p>
          <a:p>
            <a:pPr marL="457200" indent="-28416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3C3C3B"/>
                </a:solidFill>
              </a:rPr>
              <a:t>Salaries </a:t>
            </a:r>
          </a:p>
          <a:p>
            <a:pPr marL="457200" indent="-28416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3C3C3B"/>
                </a:solidFill>
              </a:rPr>
              <a:t>Rent</a:t>
            </a:r>
          </a:p>
          <a:p>
            <a:pPr marL="457200" indent="-28416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3C3C3B"/>
                </a:solidFill>
              </a:rPr>
              <a:t>Utilities</a:t>
            </a:r>
          </a:p>
          <a:p>
            <a:pPr marL="457200" indent="-28416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3C3C3B"/>
                </a:solidFill>
              </a:rPr>
              <a:t>Supplies</a:t>
            </a:r>
            <a:endParaRPr lang="en-US" sz="2400" dirty="0">
              <a:solidFill>
                <a:srgbClr val="3C3C3B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41231" y="2996514"/>
            <a:ext cx="3845569" cy="3195000"/>
          </a:xfrm>
          <a:prstGeom prst="rect">
            <a:avLst/>
          </a:prstGeom>
          <a:solidFill>
            <a:srgbClr val="CBD2E4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rgbClr val="3C3C3B"/>
                </a:solidFill>
              </a:rPr>
              <a:t>Expenses classified by the </a:t>
            </a:r>
            <a:r>
              <a:rPr lang="en-US" sz="2400" b="1" i="1" dirty="0" smtClean="0">
                <a:solidFill>
                  <a:srgbClr val="0076C0"/>
                </a:solidFill>
              </a:rPr>
              <a:t>type of activity</a:t>
            </a:r>
            <a:r>
              <a:rPr lang="en-US" sz="2400" dirty="0" smtClean="0">
                <a:solidFill>
                  <a:srgbClr val="3C3C3B"/>
                </a:solidFill>
              </a:rPr>
              <a:t> for which the expense was incurred:</a:t>
            </a:r>
          </a:p>
          <a:p>
            <a:pPr marL="568325" indent="-3460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3C3C3B"/>
                </a:solidFill>
              </a:rPr>
              <a:t>Programs</a:t>
            </a:r>
          </a:p>
          <a:p>
            <a:pPr marL="568325" indent="-3460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3C3C3B"/>
                </a:solidFill>
              </a:rPr>
              <a:t>Management and general</a:t>
            </a:r>
          </a:p>
          <a:p>
            <a:pPr marL="568325" indent="-3460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3C3C3B"/>
                </a:solidFill>
              </a:rPr>
              <a:t>Fundraising</a:t>
            </a:r>
            <a:endParaRPr lang="en-US" sz="2400" dirty="0">
              <a:solidFill>
                <a:srgbClr val="3C3C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834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Specific and Shared Expenses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304800" y="2209800"/>
          <a:ext cx="8229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Budgeting Concepts: Expense Categories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6139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2FD200-23D7-423A-9CA6-60AFED719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8F2FD200-23D7-423A-9CA6-60AFED7192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BC6D2B7-EDC0-4AD0-B588-3E8AFCC06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4BC6D2B7-EDC0-4AD0-B588-3E8AFCC062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0A248EF-979A-4782-8F89-FCA124BE3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dgm id="{A0A248EF-979A-4782-8F89-FCA124BE3A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77E8B3-1B0D-4314-B40D-0549A0E22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DE77E8B3-1B0D-4314-B40D-0549A0E224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9834EF-2C74-46C1-99FD-764ADC31D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7B9834EF-2C74-46C1-99FD-764ADC31D9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39C562-B3FA-4032-9796-84D71B2529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dgm id="{C339C562-B3FA-4032-9796-84D71B2529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BAA23E-1A49-4D97-9878-37501E301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88BAA23E-1A49-4D97-9878-37501E3013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203518-702A-4F18-B00E-D82292E5A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6A203518-702A-4F18-B00E-D82292E5A7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D27CE1-3F87-4912-AE89-7A2570813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0CD27CE1-3F87-4912-AE89-7A2570813F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3BF1C3-2FCC-45F3-85AC-EF5C4C9A9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EC3BF1C3-2FCC-45F3-85AC-EF5C4C9A90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3836127" y="5044440"/>
            <a:ext cx="3631473" cy="0"/>
          </a:xfrm>
          <a:prstGeom prst="line">
            <a:avLst/>
          </a:prstGeom>
          <a:ln w="28575" cap="flat" cmpd="sng" algn="ctr">
            <a:solidFill>
              <a:srgbClr val="0061B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72000" y="3832860"/>
            <a:ext cx="2895600" cy="0"/>
          </a:xfrm>
          <a:prstGeom prst="line">
            <a:avLst/>
          </a:prstGeom>
          <a:ln w="28575" cap="flat" cmpd="sng" algn="ctr">
            <a:solidFill>
              <a:srgbClr val="46AF3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Full Cost of Programming</a:t>
            </a:r>
            <a:endParaRPr lang="en-US" dirty="0"/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5137484" y="2965394"/>
            <a:ext cx="3473116" cy="7017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defTabSz="457200">
              <a:lnSpc>
                <a:spcPct val="80000"/>
              </a:lnSpc>
              <a:spcBef>
                <a:spcPct val="20000"/>
              </a:spcBef>
            </a:pPr>
            <a:r>
              <a:rPr lang="en-US" sz="2200" b="1" dirty="0">
                <a:solidFill>
                  <a:srgbClr val="46AF37"/>
                </a:solidFill>
              </a:rPr>
              <a:t>Specific </a:t>
            </a:r>
            <a:r>
              <a:rPr lang="en-US" sz="2200" b="1" dirty="0" smtClean="0">
                <a:solidFill>
                  <a:srgbClr val="46AF37"/>
                </a:solidFill>
              </a:rPr>
              <a:t>Program</a:t>
            </a:r>
          </a:p>
          <a:p>
            <a:pPr defTabSz="45720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200" b="1" dirty="0" smtClean="0">
                <a:solidFill>
                  <a:srgbClr val="46AF37"/>
                </a:solidFill>
              </a:rPr>
              <a:t>Expenses</a:t>
            </a:r>
            <a:endParaRPr lang="en-US" sz="2200" b="1" dirty="0">
              <a:solidFill>
                <a:srgbClr val="46AF37"/>
              </a:solidFill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4572000" y="4124325"/>
            <a:ext cx="3962400" cy="7017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defTabSz="457200">
              <a:lnSpc>
                <a:spcPct val="80000"/>
              </a:lnSpc>
              <a:spcBef>
                <a:spcPct val="20000"/>
              </a:spcBef>
            </a:pPr>
            <a:r>
              <a:rPr lang="en-US" sz="2200" b="1" dirty="0">
                <a:solidFill>
                  <a:srgbClr val="46AF37"/>
                </a:solidFill>
              </a:rPr>
              <a:t>Shared Program </a:t>
            </a:r>
            <a:endParaRPr lang="en-US" sz="2200" b="1" dirty="0" smtClean="0">
              <a:solidFill>
                <a:srgbClr val="46AF37"/>
              </a:solidFill>
            </a:endParaRPr>
          </a:p>
          <a:p>
            <a:pPr defTabSz="45720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200" b="1" dirty="0" smtClean="0">
                <a:solidFill>
                  <a:srgbClr val="46AF37"/>
                </a:solidFill>
              </a:rPr>
              <a:t>Expenses</a:t>
            </a:r>
            <a:endParaRPr lang="en-US" sz="2200" b="1" dirty="0">
              <a:solidFill>
                <a:srgbClr val="46AF37"/>
              </a:solidFill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3962400" y="5181600"/>
            <a:ext cx="4876800" cy="107721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defTabSz="457200"/>
            <a:r>
              <a:rPr lang="en-US" sz="2200" b="1" dirty="0" smtClean="0">
                <a:solidFill>
                  <a:schemeClr val="tx2"/>
                </a:solidFill>
              </a:rPr>
              <a:t>Management &amp; General </a:t>
            </a:r>
          </a:p>
          <a:p>
            <a:pPr defTabSz="457200"/>
            <a:r>
              <a:rPr lang="en-US" sz="2200" b="1" dirty="0" smtClean="0">
                <a:solidFill>
                  <a:schemeClr val="tx2"/>
                </a:solidFill>
              </a:rPr>
              <a:t>and </a:t>
            </a:r>
            <a:r>
              <a:rPr lang="en-US" sz="2200" b="1" dirty="0">
                <a:solidFill>
                  <a:schemeClr val="tx2"/>
                </a:solidFill>
              </a:rPr>
              <a:t>Fundraising Expenses</a:t>
            </a:r>
          </a:p>
          <a:p>
            <a:pPr defTabSz="457200"/>
            <a:r>
              <a:rPr lang="en-US" sz="2000" b="1" dirty="0" smtClean="0">
                <a:solidFill>
                  <a:schemeClr val="tx2"/>
                </a:solidFill>
              </a:rPr>
              <a:t>(“</a:t>
            </a:r>
            <a:r>
              <a:rPr lang="en-US" sz="2000" b="1" dirty="0">
                <a:solidFill>
                  <a:schemeClr val="tx2"/>
                </a:solidFill>
              </a:rPr>
              <a:t>Overhead”)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" y="1600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1600200"/>
            <a:ext cx="8153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Funders and contracts are often more likely to fund “Tier 1” expenses than “Tier 2,” and “Tier 2” than “Tier 3”</a:t>
            </a:r>
          </a:p>
          <a:p>
            <a:endParaRPr lang="en-US" dirty="0"/>
          </a:p>
        </p:txBody>
      </p:sp>
      <p:graphicFrame>
        <p:nvGraphicFramePr>
          <p:cNvPr id="13" name="Diagram 12"/>
          <p:cNvGraphicFramePr/>
          <p:nvPr/>
        </p:nvGraphicFramePr>
        <p:xfrm>
          <a:off x="1143000" y="2629329"/>
          <a:ext cx="4191000" cy="3633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1828800" y="2743200"/>
            <a:ext cx="2743200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defTabSz="457200">
              <a:spcBef>
                <a:spcPct val="50000"/>
              </a:spcBef>
            </a:pPr>
            <a:r>
              <a:rPr lang="en-US" sz="3600" b="1" dirty="0">
                <a:solidFill>
                  <a:srgbClr val="3C3C3B"/>
                </a:solidFill>
              </a:rPr>
              <a:t>TIER 1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1828800" y="4006850"/>
            <a:ext cx="27432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defTabSz="457200">
              <a:spcBef>
                <a:spcPct val="50000"/>
              </a:spcBef>
            </a:pPr>
            <a:r>
              <a:rPr lang="en-US" sz="2600" b="1" dirty="0">
                <a:solidFill>
                  <a:srgbClr val="3C3C3B"/>
                </a:solidFill>
              </a:rPr>
              <a:t>TIER 2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2514600" y="5078095"/>
            <a:ext cx="1321527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defTabSz="457200">
              <a:spcBef>
                <a:spcPct val="50000"/>
              </a:spcBef>
            </a:pPr>
            <a:r>
              <a:rPr lang="en-US" sz="2000" b="1" dirty="0">
                <a:solidFill>
                  <a:srgbClr val="3C3C3B"/>
                </a:solidFill>
              </a:rPr>
              <a:t>TIER 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Translating Cost Categories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304800" y="2169160"/>
          <a:ext cx="3962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4800600" y="2169160"/>
          <a:ext cx="4114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Text Placeholder 3"/>
          <p:cNvSpPr txBox="1">
            <a:spLocks/>
          </p:cNvSpPr>
          <p:nvPr/>
        </p:nvSpPr>
        <p:spPr>
          <a:xfrm>
            <a:off x="4617720" y="1341438"/>
            <a:ext cx="4404360" cy="639762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funders see our costs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099560" y="2971800"/>
            <a:ext cx="1005840" cy="0"/>
          </a:xfrm>
          <a:prstGeom prst="straightConnector1">
            <a:avLst/>
          </a:prstGeom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941320" y="5455920"/>
            <a:ext cx="3276600" cy="0"/>
          </a:xfrm>
          <a:prstGeom prst="straightConnector1">
            <a:avLst/>
          </a:prstGeom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444240" y="4267200"/>
            <a:ext cx="1356360" cy="0"/>
          </a:xfrm>
          <a:prstGeom prst="straightConnector1">
            <a:avLst/>
          </a:prstGeom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800600" y="3886200"/>
            <a:ext cx="685800" cy="381001"/>
          </a:xfrm>
          <a:prstGeom prst="straightConnector1">
            <a:avLst/>
          </a:prstGeom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800600" y="4267200"/>
            <a:ext cx="1158240" cy="439222"/>
          </a:xfrm>
          <a:prstGeom prst="straightConnector1">
            <a:avLst/>
          </a:prstGeom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304800" y="2330244"/>
            <a:ext cx="3962400" cy="3139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defTabSz="457200">
              <a:lnSpc>
                <a:spcPct val="80000"/>
              </a:lnSpc>
              <a:spcBef>
                <a:spcPct val="20000"/>
              </a:spcBef>
            </a:pPr>
            <a:r>
              <a:rPr lang="en-US" b="1" i="1" dirty="0">
                <a:solidFill>
                  <a:schemeClr val="bg1">
                    <a:lumMod val="50000"/>
                  </a:schemeClr>
                </a:solidFill>
              </a:rPr>
              <a:t>Specific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Program Expenses</a:t>
            </a:r>
            <a:endParaRPr lang="en-US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1051560" y="3505200"/>
            <a:ext cx="2453640" cy="5909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defTabSz="457200">
              <a:lnSpc>
                <a:spcPct val="80000"/>
              </a:lnSpc>
              <a:spcBef>
                <a:spcPct val="20000"/>
              </a:spcBef>
            </a:pPr>
            <a:r>
              <a:rPr lang="en-US" b="1" i="1" dirty="0">
                <a:solidFill>
                  <a:schemeClr val="bg1">
                    <a:lumMod val="50000"/>
                  </a:schemeClr>
                </a:solidFill>
              </a:rPr>
              <a:t>Shared Program </a:t>
            </a:r>
            <a:endParaRPr lang="en-US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 defTabSz="45720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Expenses</a:t>
            </a:r>
            <a:endParaRPr lang="en-US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234460" y="4830096"/>
            <a:ext cx="4099560" cy="3139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defTabSz="45720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“Overhead”</a:t>
            </a:r>
            <a:endParaRPr lang="en-US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ext Placeholder 3"/>
          <p:cNvSpPr txBox="1">
            <a:spLocks/>
          </p:cNvSpPr>
          <p:nvPr/>
        </p:nvSpPr>
        <p:spPr>
          <a:xfrm>
            <a:off x="167640" y="1341438"/>
            <a:ext cx="4404360" cy="639762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we see our costs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1066800" y="1905000"/>
            <a:ext cx="8077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None/>
            </a:pPr>
            <a:endParaRPr lang="en-US" sz="2400" b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Allocation Methodology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Allocation Methodology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600"/>
              </a:spcBef>
              <a:buNone/>
            </a:pPr>
            <a:r>
              <a:rPr lang="en-US" b="1" u="sng" dirty="0" smtClean="0"/>
              <a:t>Definition</a:t>
            </a:r>
          </a:p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r>
              <a:rPr lang="en-US" dirty="0" smtClean="0"/>
              <a:t>A method by which costs associated with more than one program or support area (administrative or fundraising) are distributed across functions.</a:t>
            </a:r>
          </a:p>
          <a:p>
            <a:pPr>
              <a:spcBef>
                <a:spcPts val="1200"/>
              </a:spcBef>
              <a:buNone/>
            </a:pPr>
            <a:r>
              <a:rPr lang="en-US" b="1" u="sng" dirty="0" smtClean="0"/>
              <a:t>Purpose</a:t>
            </a:r>
          </a:p>
          <a:p>
            <a:pPr marL="0" indent="0">
              <a:buNone/>
            </a:pPr>
            <a:r>
              <a:rPr lang="en-US" dirty="0" smtClean="0"/>
              <a:t>To allocate expenses in order to determine the true costs of programs and cost per unit of services</a:t>
            </a:r>
          </a:p>
          <a:p>
            <a:pPr marL="173038" indent="284163">
              <a:spcBef>
                <a:spcPts val="600"/>
              </a:spcBef>
              <a:spcAft>
                <a:spcPts val="300"/>
              </a:spcAft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665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Staff Level of Effort: FTE Calculations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Your Budget</a:t>
            </a:r>
            <a:endParaRPr lang="en-US" dirty="0"/>
          </a:p>
        </p:txBody>
      </p:sp>
      <p:pic>
        <p:nvPicPr>
          <p:cNvPr id="149507" name="Picture 3"/>
          <p:cNvPicPr>
            <a:picLocks noChangeAspect="1" noChangeArrowheads="1"/>
          </p:cNvPicPr>
          <p:nvPr/>
        </p:nvPicPr>
        <p:blipFill>
          <a:blip r:embed="rId2"/>
          <a:srcRect l="10785" t="29305" r="33465" b="27444"/>
          <a:stretch>
            <a:fillRect/>
          </a:stretch>
        </p:blipFill>
        <p:spPr bwMode="auto">
          <a:xfrm>
            <a:off x="381000" y="2202263"/>
            <a:ext cx="8305800" cy="41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0680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Personnel: Salaries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Your Budget</a:t>
            </a:r>
            <a:endParaRPr lang="en-US" dirty="0"/>
          </a:p>
        </p:txBody>
      </p:sp>
      <p:pic>
        <p:nvPicPr>
          <p:cNvPr id="150535" name="Picture 7"/>
          <p:cNvPicPr>
            <a:picLocks noChangeAspect="1" noChangeArrowheads="1"/>
          </p:cNvPicPr>
          <p:nvPr/>
        </p:nvPicPr>
        <p:blipFill>
          <a:blip r:embed="rId3"/>
          <a:srcRect l="13478" t="38550" r="19745" b="20078"/>
          <a:stretch>
            <a:fillRect/>
          </a:stretch>
        </p:blipFill>
        <p:spPr bwMode="auto">
          <a:xfrm>
            <a:off x="304800" y="2346120"/>
            <a:ext cx="8534400" cy="3445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2743200" y="3352800"/>
            <a:ext cx="2362200" cy="1634616"/>
          </a:xfrm>
          <a:prstGeom prst="rect">
            <a:avLst/>
          </a:prstGeom>
          <a:noFill/>
          <a:ln w="28575">
            <a:solidFill>
              <a:srgbClr val="46AF3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284836" y="3352800"/>
            <a:ext cx="2286000" cy="1981200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834148" y="578719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Tier 1: Specific Program Expenses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08636" y="578719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61B2"/>
                </a:solidFill>
              </a:rPr>
              <a:t> Tier 3: Specific M&amp;G and Fundraising expenses</a:t>
            </a:r>
            <a:endParaRPr lang="en-US" b="1" dirty="0">
              <a:solidFill>
                <a:srgbClr val="0061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261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Your Budget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6858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Personnel: Salaries + Fringe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4DC34-AA7F-534A-9086-6E85837D99CA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l="7352" t="78551" r="26484" b="5975"/>
          <a:stretch>
            <a:fillRect/>
          </a:stretch>
        </p:blipFill>
        <p:spPr bwMode="auto">
          <a:xfrm>
            <a:off x="457200" y="5486400"/>
            <a:ext cx="8001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 l="7352" t="70814" r="26484" b="21449"/>
          <a:stretch>
            <a:fillRect/>
          </a:stretch>
        </p:blipFill>
        <p:spPr bwMode="auto">
          <a:xfrm>
            <a:off x="457200" y="4876800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6" name="Picture 4"/>
          <p:cNvPicPr>
            <a:picLocks noChangeAspect="1" noChangeArrowheads="1"/>
          </p:cNvPicPr>
          <p:nvPr/>
        </p:nvPicPr>
        <p:blipFill>
          <a:blip r:embed="rId3"/>
          <a:srcRect l="13478" t="38550" r="19132" b="19138"/>
          <a:stretch>
            <a:fillRect/>
          </a:stretch>
        </p:blipFill>
        <p:spPr bwMode="auto">
          <a:xfrm>
            <a:off x="1037304" y="1936956"/>
            <a:ext cx="7391400" cy="302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93652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81" name="Picture 5"/>
          <p:cNvPicPr>
            <a:picLocks noChangeAspect="1" noChangeArrowheads="1"/>
          </p:cNvPicPr>
          <p:nvPr/>
        </p:nvPicPr>
        <p:blipFill>
          <a:blip r:embed="rId2"/>
          <a:srcRect l="12253" t="35730" r="24646" b="21018"/>
          <a:stretch>
            <a:fillRect/>
          </a:stretch>
        </p:blipFill>
        <p:spPr bwMode="auto">
          <a:xfrm>
            <a:off x="228600" y="1981200"/>
            <a:ext cx="853108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Your Budget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267200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Tiers 1 &amp; 3: Specific Expenses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71800" y="2971800"/>
            <a:ext cx="2209800" cy="1219200"/>
          </a:xfrm>
          <a:prstGeom prst="rect">
            <a:avLst/>
          </a:prstGeom>
          <a:noFill/>
          <a:ln w="28575">
            <a:solidFill>
              <a:srgbClr val="46AF3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410200" y="3962400"/>
            <a:ext cx="2133600" cy="1371600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0" y="5797018"/>
            <a:ext cx="2008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Tier 1: Specific Program Expenses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1600" y="5797018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61B2"/>
                </a:solidFill>
              </a:rPr>
              <a:t> Tier 3: Specific M&amp;G and Fundraising Expenses</a:t>
            </a:r>
            <a:endParaRPr lang="en-US" b="1" dirty="0">
              <a:solidFill>
                <a:srgbClr val="0061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1811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does excellence in financial management look like?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286000"/>
            <a:ext cx="8229600" cy="37338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Organizations engage in effective financial </a:t>
            </a:r>
            <a:r>
              <a:rPr lang="en-US" sz="2200" b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planning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  to </a:t>
            </a:r>
            <a:r>
              <a:rPr lang="en-US" i="1" u="sng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prioritize the use of resources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Leaders closely </a:t>
            </a:r>
            <a:r>
              <a:rPr lang="en-US" sz="2200" b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monitor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 results to </a:t>
            </a:r>
            <a:r>
              <a:rPr lang="en-US" i="1" u="sng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understand</a:t>
            </a:r>
            <a:r>
              <a:rPr lang="en-US" i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how the organization is doing in relation to plans </a:t>
            </a:r>
            <a:r>
              <a:rPr lang="en-US" i="1" u="sng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and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 to </a:t>
            </a:r>
            <a:r>
              <a:rPr lang="en-US" i="1" u="sng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adjust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 accordingly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Effective financial </a:t>
            </a:r>
            <a:r>
              <a:rPr lang="en-US" sz="2200" b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operations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 ensure that </a:t>
            </a:r>
            <a:r>
              <a:rPr lang="en-US" i="1" u="sng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plans are being executed</a:t>
            </a:r>
            <a:r>
              <a:rPr lang="en-US" i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properly and that decisions are </a:t>
            </a:r>
            <a:r>
              <a:rPr lang="en-US" i="1" u="sng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based on reliable information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200" b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Governance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  sees that </a:t>
            </a:r>
            <a:r>
              <a:rPr lang="en-US" i="1" u="sng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all of these elements are being carried out</a:t>
            </a:r>
            <a:r>
              <a:rPr lang="en-US" i="1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properly and in furtherance of the organization’s mission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Excellence in Financial Management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3" name="Picture 3"/>
          <p:cNvPicPr>
            <a:picLocks noChangeAspect="1" noChangeArrowheads="1"/>
          </p:cNvPicPr>
          <p:nvPr/>
        </p:nvPicPr>
        <p:blipFill>
          <a:blip r:embed="rId2"/>
          <a:srcRect l="11398" t="33066" r="24888" b="29324"/>
          <a:stretch>
            <a:fillRect/>
          </a:stretch>
        </p:blipFill>
        <p:spPr bwMode="auto">
          <a:xfrm>
            <a:off x="609600" y="2561303"/>
            <a:ext cx="8153400" cy="3135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Your Budget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2672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Tiers 2 &amp; 3: Shared Expenses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81000" y="3539616"/>
            <a:ext cx="304800" cy="1588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18366" y="3176982"/>
            <a:ext cx="725269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400" y="2168016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Percentages derived using staff level of effort calculation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020964" y="3709224"/>
            <a:ext cx="2362200" cy="1278192"/>
          </a:xfrm>
          <a:prstGeom prst="rect">
            <a:avLst/>
          </a:prstGeom>
          <a:noFill/>
          <a:ln w="28575">
            <a:solidFill>
              <a:srgbClr val="46AF3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562600" y="3709225"/>
            <a:ext cx="2057400" cy="1278192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00400" y="578719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Tier 2: Shared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Costs Allocated to Programs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578719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61B2"/>
                </a:solidFill>
              </a:rPr>
              <a:t> Tier 3: Shared Costs Allocated to M&amp;G   and Fundraising</a:t>
            </a:r>
            <a:endParaRPr lang="en-US" b="1" dirty="0">
              <a:solidFill>
                <a:srgbClr val="0061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5829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Your Budget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3468469"/>
            <a:ext cx="19050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b="1" dirty="0" smtClean="0">
                <a:solidFill>
                  <a:srgbClr val="46AF37"/>
                </a:solidFill>
              </a:rPr>
              <a:t>Specific Program Expense</a:t>
            </a:r>
          </a:p>
          <a:p>
            <a:pPr algn="r"/>
            <a:r>
              <a:rPr lang="en-US" b="1" dirty="0" smtClean="0"/>
              <a:t>Total: $154,280</a:t>
            </a:r>
            <a:endParaRPr lang="en-US" b="1" dirty="0"/>
          </a:p>
        </p:txBody>
      </p:sp>
      <p:sp>
        <p:nvSpPr>
          <p:cNvPr id="6" name="Left Brace 5"/>
          <p:cNvSpPr/>
          <p:nvPr/>
        </p:nvSpPr>
        <p:spPr>
          <a:xfrm>
            <a:off x="4075176" y="2755392"/>
            <a:ext cx="420624" cy="2133600"/>
          </a:xfrm>
          <a:prstGeom prst="leftBrace">
            <a:avLst/>
          </a:prstGeom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Left Brace 8"/>
          <p:cNvSpPr/>
          <p:nvPr/>
        </p:nvSpPr>
        <p:spPr>
          <a:xfrm>
            <a:off x="4075176" y="5029200"/>
            <a:ext cx="420624" cy="990600"/>
          </a:xfrm>
          <a:prstGeom prst="leftBrace">
            <a:avLst/>
          </a:prstGeom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95400" y="5068669"/>
            <a:ext cx="26670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b="1" dirty="0" smtClean="0">
                <a:solidFill>
                  <a:srgbClr val="46AF37"/>
                </a:solidFill>
              </a:rPr>
              <a:t>Shared Expenses Allocated to Program</a:t>
            </a:r>
          </a:p>
          <a:p>
            <a:pPr algn="r"/>
            <a:r>
              <a:rPr lang="en-US" b="1" dirty="0" smtClean="0"/>
              <a:t>Total: $23,664</a:t>
            </a:r>
            <a:endParaRPr lang="en-US" b="1" dirty="0"/>
          </a:p>
        </p:txBody>
      </p:sp>
      <p:sp>
        <p:nvSpPr>
          <p:cNvPr id="11" name="Tex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9144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Tier 1 +2: Specific and Shared Expenses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for Program A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 smtClean="0">
              <a:solidFill>
                <a:schemeClr val="accent2"/>
              </a:solidFill>
            </a:endParaRPr>
          </a:p>
        </p:txBody>
      </p: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2"/>
          <a:srcRect l="11640" t="34000" r="57116" b="10676"/>
          <a:stretch>
            <a:fillRect/>
          </a:stretch>
        </p:blipFill>
        <p:spPr bwMode="auto">
          <a:xfrm>
            <a:off x="4525844" y="1767840"/>
            <a:ext cx="4160956" cy="480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047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2"/>
          <a:srcRect l="11027" t="30088" r="53440" b="11616"/>
          <a:stretch>
            <a:fillRect/>
          </a:stretch>
        </p:blipFill>
        <p:spPr bwMode="auto">
          <a:xfrm>
            <a:off x="4038601" y="1447800"/>
            <a:ext cx="4876800" cy="521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Your Budget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3429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tx2"/>
                </a:solidFill>
              </a:rPr>
              <a:t>Specific M&amp;G and Fundraising Expenses</a:t>
            </a:r>
          </a:p>
        </p:txBody>
      </p:sp>
      <p:sp>
        <p:nvSpPr>
          <p:cNvPr id="7" name="Left Brace 6"/>
          <p:cNvSpPr/>
          <p:nvPr/>
        </p:nvSpPr>
        <p:spPr>
          <a:xfrm>
            <a:off x="3694176" y="2438400"/>
            <a:ext cx="420624" cy="2514600"/>
          </a:xfrm>
          <a:prstGeom prst="leftBrace">
            <a:avLst/>
          </a:prstGeom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eft Brace 9"/>
          <p:cNvSpPr/>
          <p:nvPr/>
        </p:nvSpPr>
        <p:spPr>
          <a:xfrm>
            <a:off x="3694176" y="5135725"/>
            <a:ext cx="420624" cy="1036475"/>
          </a:xfrm>
          <a:prstGeom prst="leftBrace">
            <a:avLst/>
          </a:prstGeom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529726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tx2"/>
                </a:solidFill>
              </a:rPr>
              <a:t>Shared Expenses Allocated to M&amp;G and Fundraising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9144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Tier 3: Supporting Services (Overhead)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034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3"/>
          <a:srcRect l="10415" t="20686" r="36286" b="15377"/>
          <a:stretch>
            <a:fillRect/>
          </a:stretch>
        </p:blipFill>
        <p:spPr bwMode="auto">
          <a:xfrm>
            <a:off x="2042160" y="1128744"/>
            <a:ext cx="6877620" cy="537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0584" y="1828800"/>
            <a:ext cx="1880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Tier 1: Specific Program Expense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76200" y="5211096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Tier 2: Shared</a:t>
            </a:r>
          </a:p>
          <a:p>
            <a:pPr algn="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Costs Allocated to Programs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747932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0061B2"/>
                </a:solidFill>
              </a:rPr>
              <a:t> Tier 3: “Overhead”</a:t>
            </a:r>
            <a:endParaRPr lang="en-US" b="1" dirty="0">
              <a:solidFill>
                <a:srgbClr val="0061B2"/>
              </a:solidFill>
            </a:endParaRPr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76200" y="122238"/>
            <a:ext cx="8229600" cy="639762"/>
          </a:xfrm>
          <a:prstGeom prst="rect">
            <a:avLst/>
          </a:prstGeom>
        </p:spPr>
        <p:txBody>
          <a:bodyPr/>
          <a:lstStyle/>
          <a:p>
            <a:pPr marR="0" lvl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3000" b="1" dirty="0" smtClean="0">
                <a:solidFill>
                  <a:schemeClr val="tx2"/>
                </a:solidFill>
              </a:rPr>
              <a:t>Bringing Together Tiers 1, 2, and 3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3352800" y="6492875"/>
            <a:ext cx="2133600" cy="365125"/>
          </a:xfrm>
        </p:spPr>
        <p:txBody>
          <a:bodyPr/>
          <a:lstStyle/>
          <a:p>
            <a:fld id="{5E74DC34-AA7F-534A-9086-6E85837D99CA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329332" y="1783768"/>
            <a:ext cx="1752600" cy="2593628"/>
          </a:xfrm>
          <a:prstGeom prst="rect">
            <a:avLst/>
          </a:prstGeom>
          <a:noFill/>
          <a:ln w="28575">
            <a:solidFill>
              <a:srgbClr val="46AF3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329332" y="5229100"/>
            <a:ext cx="1752600" cy="999530"/>
          </a:xfrm>
          <a:prstGeom prst="rect">
            <a:avLst/>
          </a:prstGeom>
          <a:noFill/>
          <a:ln w="28575">
            <a:solidFill>
              <a:srgbClr val="46AF3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129996" y="1113504"/>
            <a:ext cx="1794804" cy="5502073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4" grpId="0" animBg="1"/>
      <p:bldP spid="18" grpId="0" animBg="1"/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8408" t="17564" r="37706" b="7758"/>
          <a:stretch>
            <a:fillRect/>
          </a:stretch>
        </p:blipFill>
        <p:spPr bwMode="auto">
          <a:xfrm>
            <a:off x="1452629" y="630495"/>
            <a:ext cx="7593905" cy="6273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-606802" y="583692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0061B2"/>
                </a:solidFill>
              </a:rPr>
              <a:t>Surplus/Deficit</a:t>
            </a:r>
          </a:p>
          <a:p>
            <a:pPr algn="r"/>
            <a:r>
              <a:rPr lang="en-US" sz="1600" b="1" dirty="0" smtClean="0">
                <a:solidFill>
                  <a:srgbClr val="0061B2"/>
                </a:solidFill>
              </a:rPr>
              <a:t>By Program</a:t>
            </a:r>
            <a:endParaRPr lang="en-US" sz="1600" b="1" dirty="0">
              <a:solidFill>
                <a:srgbClr val="0061B2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106904" y="6574856"/>
            <a:ext cx="381000" cy="0"/>
          </a:xfrm>
          <a:prstGeom prst="straightConnector1">
            <a:avLst/>
          </a:prstGeom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106904" y="6421695"/>
            <a:ext cx="0" cy="153161"/>
          </a:xfrm>
          <a:prstGeom prst="line">
            <a:avLst/>
          </a:prstGeom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"/>
          <p:cNvSpPr txBox="1">
            <a:spLocks/>
          </p:cNvSpPr>
          <p:nvPr/>
        </p:nvSpPr>
        <p:spPr>
          <a:xfrm>
            <a:off x="91440" y="40422"/>
            <a:ext cx="8229600" cy="639762"/>
          </a:xfrm>
          <a:prstGeom prst="rect">
            <a:avLst/>
          </a:prstGeom>
        </p:spPr>
        <p:txBody>
          <a:bodyPr/>
          <a:lstStyle/>
          <a:p>
            <a:pPr marR="0" lvl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3000" b="1" dirty="0" smtClean="0">
                <a:solidFill>
                  <a:schemeClr val="tx2"/>
                </a:solidFill>
              </a:rPr>
              <a:t>Revenue and Expenses by Program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639762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8229600" cy="37338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Raise unrestricted dollars 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Indirect cost recovery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Develop an earned revenue stream the covers the full cost of the associated program or more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Build an overhead rate into requests for restricted program funding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for Funding the Gap</a:t>
            </a:r>
            <a:endParaRPr lang="en-US" dirty="0"/>
          </a:p>
        </p:txBody>
      </p:sp>
      <p:sp>
        <p:nvSpPr>
          <p:cNvPr id="39938" name="AutoShape 2" descr="data:image/jpeg;base64,/9j/4AAQSkZJRgABAQAAAQABAAD/2wCEAAkGBxISEBQUDxQVFRUVFBQXFRUVFhgVFBUWFxUYFhUUFxYYHSggGBonGxUUIjQhJSkrLi4uFx8zODMsNygtLisBCgoKDg0OGhAQGywkHyQsLCwsLC4sLS8sLC0sLCwvLCwsLCwsLCwsLCwsLCwsLCwsLCwsLCwsLCwsLCwsLCwsLP/AABEIAKQA6AMBEQACEQEDEQH/xAAcAAEAAgIDAQAAAAAAAAAAAAAABgcBBQIECAP/xABMEAABAwICBAkIBgcGBgMAAAABAAIDBBEFBgcSITETFyJBUVRhcdIUIzKBkZKToTVCUmKxsjNyc4KDwdFDlMLT4fAVJlOis8MkNkT/xAAaAQEAAgMBAAAAAAAAAAAAAAAAAQUCAwQG/8QAOhEAAgEDAAUJBwIGAwEAAAAAAAECAwQRBRIhMaETFUFRUmFxkdEiMlOBseHwFMEGFjM0QqIjNfFi/9oADAMBAAIRAxEAPwC8UAQBAEAQBAEAQBAEBrsZxynpW61TK2McwJ5R7m7ysZSUd5uo29Ss8QWSBY1pggYbUkLpfvvPBtHcLEn5LnldJbkW1DQdSW2rLV7t/wCcSI4lpUxCT0HMiH3G3PtddaXcTe4sqehraG/L8TQ1OcK+T0qqb915Z+WywdWb6TrhY28N0F5Z+p0HYvUHfNL8R39VjrS6zcqVNf4ryR9Ycfq2katROLbrSv8A6pryXSQ7ejLfBeSNpSZ9xKPdUvI6H2f+Ius1Wmuk0S0bay/wRI8N0v1TP08Uco7CY3e3aPktkbqS3o4augqUvck1xJtgulCgnsJHOgceaQcn3xs9tlvjcQfcVVbQ9xT2pay7vQmkMzXtDmEOadxaQQe4hbysaaeGc0ICAIAgCAIAgCAIAgCAIAgCAIAgCA6WLYtDSxmSoe1jRznnPQBvJ7AsZSUVlmylRnVlqwWWVDmnSvNKSyhbwTN3CO2yu7QNzPmVyTuW9kT0droWEfarPL6uj7lc1NQ+RxdI5z3He5xLnHvJ2rmbb3l1GEYrEVhHyUGQQCyAyhJmyE4FkGGLISEINtgGZKmjdrU0haCblh2sd3tOz171nCcobjnuLSlcLFRZ+pbeUdKMFRaOsAgk3B1/NO9Z9A9+ztXXTuFLZLYecvNDVKXtUvaXFepYTXXFwukpTKAIAgCAIAgCAIAgCAIAgCAICLZ2zrDh7LHzkzhyIgbfvPP1W/itVSqoI7rKwqXMtmxdLKFx/HJ6yUy1Ly53MNzWjoa3mCr5zc3lnr6FtTt46sF9zWLE3GbISLIMGUJwEAQBCci6E5M3UDIKBnFSQZCAm+RtIEtEWxzXkp92r9aPtYej7v4LdSruGx7irv8ARcLha8NkuD8S9MOr4542ywuD2OFw4f72HsVgmmso8hUpypycJrDR2VJgEAQBAEAQBAEAQBAEAQESz/nFmHw2bZ07weDZzD77uwdHOtVWqoLvLCwsZXU+qK3v9jz9WVb5pHSTOL3vN3OO8lV0pOTyz2NOnGnFRisJHwKgze0IMBCTk1hOwbzuCgnvJbg2jnEKgA8FwTTzynUPu7/kt0aE5FbW0tbUtmcvuJXR6GjvmqrdjIv8TnfyW5WnWyvn/EHYh5v7fubRmh6j55qg9xjH+BZfpY9bOfn647MePqfKfQ5TEebqJmnm1gxw9gAR2sehmUdP1umK4/c0eIaH6lovBPHL2OaYz+Lh81rlay6GddPT9N+/Frj6EJxvLtVSOtUxOZ0Otdh7nDYtEoSjvRbULujcL/jlnu6fI1VlgdGBZCMGLIMGbITglWRM4SYfLtu6B5HCM+Wu3odb22t0LbSquD7jg0hYRuobNkluf7PuPQVFVsmjbJE4OY8AtcNxBVkmmso8VOEoScZLDR91JgEAQBAEAQBAEAQBAarM+NsoqWSeQX1Rsbexc47Gt9ZWE5qCyzfbW8q9VU49J5sxjE5amZ807tZ7zc9A6GgcwCrZScnlnuaNGFGChDcjpLE25CAyhJL8m5BqK7lnzUP/AFHC5d2Mbz9+5badGU/Arb3SdK29le1Lq9S6MvZTpKIeYjGtzyO5Uh/eO71WXdClGG5Hlrm9rXD9t7OroN6thyBAEAQBAcZGBwIcAQRYgi4I6CECeNxXmbNF0Ewc+itDJv1P7J3Zb6h7Rs7FzVLdPbHYXdnpqpSxGr7Uevp+5T2K4ZLTSuiqGFj27wecHcQecdq4pRcXhnqaNanWhr03lHTWJsMIDKAsPRPm408wpZj5qV3IJOyOQ/yd+Nu1dNvV1XqvcUmmbDlYctD3lv719i713nkggCAIAgCAIAgCAICgdKuZTVVZiYfNQEtbbc5+57u3dYdx6VX3FTWljqPX6ItFRpa796X06CErQWxhCMGUMiytGWQfKLVVWPNX83GR+l+877nZz/j00KOt7T3FFpTSfJZo0ve6X1d3j9C6GMAAAFgNgA2ADoAXceWOSAIAgCAIAgCAIDRZsyvDXw6kos8A8HIBdzD/ADG64WupTU1hnXaXlS2nrQ3dK6Gee8ewaWjndDOLObzjc5p3OHYVWzg4PDPb21xC4pqpDd9DXLE3BAEJPQ+jfMfltG0vN5YrMk6TYcl57wPaCrKhU14nh9KWn6ets917V+6+RK1uK4IAgCAIAgCAIDQZ6xnySgmlBs/V1WdOu7YD6t/qWupLVi2ddjQ5evGHR0+CPNRVYe7YQBASrR3lfy+qs+/Ax2dKRzi/JZfmvY+oFbaNPXl3FfpK8/S0sr3nsXr8j0PFGGtDWgAAAADYABuAVkth4ptt5ZzQgIAgCAIAgCAIAgCAiekPKorqY6gHDRguiPT0xnsNvbZaa1PXj3ljo2+drV2+69/qeenCyrT3HgYQBATPRVjJp8QYwnkT+bd0X3sPffZ+8t9vPVnjrKvTNvyts5dMdvqX+rE8UEAQBAV9nfSe3Dqryd1M6U6jX6wkDRyr7LFp6FZWmjpXENdSwRk0HHrH1J/xm+FdPMsu2vIZfUBp0j6k/wCM3wKHoaS/y4ErLM8ekfUn/Gb4FHM8+1wJwyLZ90lf8RjijbC6JrHOc4F4drG1m7gLWu72rTV0HOosa6Xy+5Y6Ou42s3OUctrC2+ZCvLh9n5/6LR/Lk/iLyfqW3P8AH4b816Dy0fZPtU/y5P4i8n6jn+Pw35r0Hlo+z80/lyXxF5P1HP8AH4b816FgZM0nQYfTCJtI97iS57+FaNZx3bNXcBYLopaClCONdeRSX11K6q6+MLoRvhp0j6k/4zfCtvMsu2vI48McekfUn/Gb4E5ll215EYY484+pP+M3wKeZZdteROGOPOPqT/jN8Ccyy7a8hhmePOPqT/jN8Ccyy7a8hqscecfU3/Gb4U5ll215DDHHlH1N/wAZvgTmWXbXkTqsceUfU3/Gb4E5ll215DVY48o+pv8AjN8Ccyy7a8hqsceUfU3/ABm+BOZZdteQ1WOPKPqb/jN8CjmaXbXkNVjjyj6k/wCM3wJzNLtryGqytczZgiqaqSaGExCQ6xYXh3KPpG4A3nauWp/DspSyqi8vuX1ppl0aSpzi3jpz0eRqvL/u/P8A0WH8uS+J/q/U6f5gXw/9vsPLvu/P/RP5cl8ReX3H8wL4f+32OcOJljg5os5pBBvuINwdylfw5Lfyn+v3MZ6eUljkv9vsWlx6u6iP7wf8pd3M3/3w+55nVY49H9Rb/eD/AJSy5mXb4fcnVZxOnOTqTPjn/LTmZdvh9xqv8f2JPo/0kuxKpdC6nEVoy8OEhfuIFrag6VyXmj1bwUlLO3qIaxvK606fS38CL8XK00R/Q+bMVvK9KtMGYUjKCEgqA8IIRsM2QkWQCyYJCYAQBQApBlAEwSFGBgKSRdBlBMDKCjAMrP2THacdYdIUPHQRrJb2cljgzMFMEPCCYJBcEIckgChKae4ygLG0E/Sbv2D/AMzVVaX/AKK8TCZ8NOn0t/Ai/Fyy0P8A2/zZgt5XqtjIsPQnSxy172ysY8cA8gPaHC+s3bYqr0tJxopp42kM4aRMoRxsbX4cQ+jm5RDd0JPQPsE+w7OhLG7bfIVtk1x+5gnjfuJlozyVDSCOSvDTU1IPAwvAJYxo1nck73WIuea4HOuC/vJVm40vdjvfX+dBk9pp8kUUTsyVjHRscwOqLNLQWjli1mkWC3XkpKxg09uz6Bbj46HKGF9ZXcPHG9rGXAewODfOuuQCNmwLZpWUo06eq2sv9jFbVt/N5pNJOUG0r21NJZ9HUcqNzdrYy4XDL/ZO8H1cy6NH3fLLk6nvrf3/AJ0mUZYeGbDA6CF2WquV0bDI2YhshaNcfo7AO3jeVqrTkr+EU9mPUS3m8y/WQUeXY6p9LDO8SObaRrbnWlLdrtUnYFzVoTrXzpKTX/hEt50sKzLheJyCmraGOmdJyYpoSNjzuF9Vuqb2tvB3LZWtbi2jylObljemNXBA84ZefQVb6d51g2xY+1tZjvRdbmP9FZ2leNxSU0ZRk3vO/k/NkdEyRslHDU67g4Oltdlhawu07FrurN15Jxm446v/AENZLKq8wUzMHjxAYdSlz5NQx6rbDlOF9bU2+j0c6p4W9SVy6HKPZ0/jMGsMj2VcchxLFqUGighaxk2sxgDmyXaCC4FoGzV2d5XXdUJ21tN67ecE6pA83NY3EKtrLNa2omAAsAAHkWAG5Wdqs0YN9S+hlGaS3k2yZQxPy7iMjo2Oe179V5aC5to4zsdvG8+1Vt3KUb6lFN42fVkSaeGjZ4DiUNFl2GpNLDO8zPYeEa3nkcLl2qSbWWmtSlWvpU1JpYT2eCE95Gsb0iR1NNJC3D6aIvbbhGW1m7b3HIG3Z0rto6NdOopuo3jo/GQlnd9SDKyUTdksDRrlSCWOWuxHZS0/1eaRwF3XttLRcCw3k9iqtIXUoSVGj7z4GEpHfm0uBh1aWgp2QjYGu9It5r6oAB7NveVrWh29s6jyY6vcRfO2YaauMMkFK2mkAkEwZYsfct4MggC+5+8DfzrttLWpR1ozlrLZj9yYrDJVofw2GGOoxGtDRFHaJhcA4XJHCOsei7B63dC4NKzlKUaFPe9r/YmTyR/SrgIpMRkDBaObzrABYDWJ1mjsDgfauvRlblqCzvWwQfQTPLeJNostsqmwwySNlc3zjQbh0xbtO/cq+4pctf8AJazSx0eBEllnGhq6fHKCsM1NHBPSs12yRDYbte5tzv8A7Mgg33gqalOpY1oYk3GXQ/zvIfs7UU6r7VNuSxtBP0k79g/8zVUaZX/CvExkfDTp9K/wIvxcstD/ANv8zBbyvVamRZOgf6Sf+wf+ZqqdM/0V4kM1OjrPb8OLmSNMtO8XdGCLtfbY9l9m3YCPXzLffWKuMNbJLpIS2G+0f5hmrsfbPOdpjlDWg3bGy2xjf685uua9t4ULPUj1r5jBscif/Zq3vqfzhab3+wp/L6Bbjr6Iz/8AJxU9ET//ACSLZpT+nR8f2Rivd+XqazRnmiN0Zw3EbOpphqxucbcG87m35gTtB5j3rbpC1lF/qKPvLf3/AJxJSykSTEsuSYfgNdBIdYcPrMfu1mEx2dbmOw3HSFx07lXF5Tmurb47SMvZk1FUf+UY/wBv/wC9y6I/9m/D9iZb0QHLOEy1dVFDADrOcLkfUaCNZ56AArW4rRo03OX/AL3GbkiZ6da1kmIsYzfFC1r/ANZzi4D2Ee1V2hoONByfSzGO8rlXBsLUxkf8qU37Vv53qio/9jLwNT3o0Ohz6Xh/Vk/KuvS39s/kZskOYNK9TDVzxNgpyI5pGAlriSGvLQTt37FyUdE0504ycntSZio5W43VJmiXEMAxGSZjGFgkYBGCARqMdfad93Lnlaxt72nGLbzh7fESWDpYHmGSgy1DPC1jncO9tni7bOlffYDv2LOtbxuNIShLqW7wE9+0r3OGcZsRMXDtjaYg8N4MEX19W97k/YHzVta2cLbOq289fcSkk9hHV2GZbWU4zWZbqaWn2zRPc4sHpOBfwjbDtAcB2tKoLp8jfxqT919Pywa5bNpXeW8YFHUCV0Mc2qHNMco5Nzs2gjYR3K3uKPLU9VSa70ZNqS2Fg6UWRzYbh08NPHG+d4OrE0Akvj2MBABdtsqnRrcK9SEpNqPX4mG6SN5mTAKVmG0+Gy18VIWaskoc3XMjjck2122GuSfUFzW9xUdeVwqblnYu7g+gPJ1c+YVHV4NFJBUMqn0PJdMzZrN1Wh4IubG3Bu3nd2rZY1pUbpxlFxU+j6fuTlppmMtYpFTZZbLPA2pY2ZwMTiACTMQDctO7fuU3FKVXSDjGWq8b/kS95Fsc0mGSlfTUVJHSRyXEhY7Wc4HYQLNaBcbL7V2UdGatRVKk3Jrd+ZY1SAK1MyxtBP0m79g/8zVTaZ/orxMZHw06fSv8CL8XLLQ/9v8ANmK3leq1JySDJeaH4bUGaONshLCzVeS0WJBvcdy5bu2VxDVbwGR8LqJSwjc5TzA+gqm1EbGvLQ4ariQCHCx2habm3VenqN4IZscFztJTYjLXNiY50vCXYXENGuQTY79llorWUatGNHO7G3wIxsOGVs4von1TmRNf5SwtcC4t1LlxuLb/AEvksrmzVZQTeNUauzBGRuXYZLYsE1q9I08uGmimYH7Gt4cuOvqtIIBbbabC17rgho2EK/LRfyMWss7OW9JApaJlJJRxVDGlxu99gbuLtrSwjZda7jRrqVnVjNpvu+4aydmp0sytjcyhpIKTW3uZynd45LRfvBWEdERcs1ZuQSK8qJnPc573FznElznG7nE7ySd6tlFRWFsRljBwBUkpknq84PfhcdAYmhrHhwk1jrGzibatrc/SuOFko3Dr539Bi47To5Sx91DVMqGMDy0OGq4loOsLbwtl1bq4pum3glnRxatM9RLMQGmWR8haDcAvcXEA8+9baVNQgodSwTFYRu8Gzg+nw+pomxNc2oJJeXEObdrWmzbWPormrWaqV41s+70ENZNvlrSQaSiZSvo4p2sc515HbCXOLvRLCNl1z3GjOVrOqptN9REllnPGNJLZ4JIRh9NHwjC3XbbWbf6w5A2pS0Y4TUuUbx+dZGr3fnkQBWpsNnl7Hp6KYTUz9V1rEHa1zfsuHOFouLeFeGpNEE3k0qseQ+bDKWSXnkJ3npsWE/NVq0TKKxGq0ur8Zhqd355GoxPSPVVFTTzSsiLaZ+vHCARGHWsCTe5I5l0U9GUqdOUE3mW9k6poMy45JXVL6iawc+3JbfVaALBovzf1XVb28aFNQj0GSWDvZSzdLQNnYyNksdQwNkZJfV2XFxY77OIWq6s43Di22nHc0Q1kwM2SjDP+H6jOD19fX26/pa9ujep/SR/Ucvnbux8hgjhXWDIUMlFj6CfpN37B/wCZqp9M/wBBeJEjaaXcpV1ViPCUtO+RnAxt1mltrjWuNpHSFo0Xd0aVHVnLDyYZwyFcXmK9Tk9rPErLnC17a4jW7gNHuK9Tl9rPEo/X2vbXEa3ccho5xXqcnvRj/EnONt21x9BrdxrMZyvW0mr5VA6PX1tTWLTratta1id2sPatc9K2kd81x9Dpt7atcZ5KOcbzXeSP6PmFhzxZ/EXE6earzscV6jyV/R8wnPFl8RcRzVedjivUeSv6PmE54sviLiTzVedjijf4bkPEaiISwU5ex25wezbY2O93SFsjpW1ksqf1OGrTnSm4TWGjtcWmK9Vd78fiWXOdr2uDMMji0xXqrvfj8SnnO17XBjI4tcV6q734/EnOdr2uDGsZ4tcV6q734/EnOdr2uDJ1hxa4r1V3vx+JTzna9vgyNYcWuK9Vd78fiTnO17fBjWHFrivVXe/H4k5zte3wY1hxa4r1V3vx+JOc7Xt8GNYxxaYr1V3vx+JOc7Xt8GMji0xXqrvfj8Sc52vb4MZHFpivVXe/H4k5zte3wY1jPFrivVXe/H4lHOdr2+DJ1iPVuFTQyOjlbZ7CQ4XBsRvFwbLDniyWzlFxO6no66qRU4w2PwPh5K/o+YUc8WPxFxMuarzscV6jyV/R8wnPFj8RcSearzscV6nJlFISA1tySAALXJO4JzxY/EXEh6LvEsuHFepJeLTFuqu9+PxLZzna9vgyu1hxaYr1V3vx+JOc7Xt8GMji0xXqrvfj8Sc52vb4MZJvokyfXUle6SqgMbDC9usXNO0lthySegqt0peUa1JKEsvJDeS5FQAIAgCAhmlbBzUYe5zRd0J4QdNgCHj3Tf1LRcQ1oeBaaIuORuVndLZ6FAKuPai6EZCDJYeiPNXk83k0zvNTEahJ2Mk6O52wd4C6bepqvVZSaZsuVhysF7S396+xd67zyQQBAEAQBAEAQBAEAQEaz7mVtBSOeCOFfdsLecu53W6G3v7OlaqtTUjk7tH2buaqj0Lf+d55zkeSSSSSTck7SSd5J6VWHulhbEYQGEBMNFuDmpxBhI5EPnXdF2nkD3rH1LdQhrTXcVmlrjkbaSW+Wz14HoNWR4oIAgCAIAgCAIDDmgix2g7wdxQHm7PWAeRVskQB4M8uI/cduHqNx6lV1YaksHutHXX6igpPetj8fuR0rA7AhBkFQZJl16Ms+CdraWqdaZoAjeT+lA5j98fNd9Ctrey955XSujHSbrUl7PSur7fQshdJRBAEAQBAEAQBAEBrcfxuGjgdLO6wG4fWeeZrRzlYzmorLN9vbzrzUILb9DzvmrMEtdUOml2czGA3DGjc0dPaedVlSo5vLPcWlrC2pKnH5vrZplgdIQBAegNFmXvJKIOeLSz2e+4sQ23IYe4EnvcVY0KerHxPF6WuuXr4W6OxfuyZreVYQBAEAQBAEAQBARXSFlUV9NZlhNHd0Tj/ANzCeg2HrAWqtT149536OvXbVcv3Xv8AX5HneWMtJDgQQSCCLEEbCCDuKrT26akso4IDKAy1xBuNhG7sQMtTJOlItAixG5G4Tja4dkg5/wBYLrp3PRI89e6F1vboeXp6FsUVZHMwPhe17Duc0gg+xdaae1HnZ05U5as1hn3UmAQBAEAQBAQ7NmkKlowWsImm3BjDsB++7m7t601K8YeJZ2eiq1xtfsx63+xSeYswT1svCVDrnc1o2MYOho5v5rgnNzeWettbWnbQ1Ka8etmpWB0GUBhATzRZlI1c/DzN8xC4bCNkj94b3DYT6guihS1nl7im0vfchDk4P2nwRe6sDyAQBAEAQBAEAQBAEAQFY6UsimbWq6RvnALyxgbZAPrt+8ANo5/Vt5a9HPtIvdE6S5P/AIanu9D6vt9CmSuI9SEBkqCWYBUkJmwwfGp6V+vTSOjPPY7HW5nN3H1rKM5R3M1VqFKtHVqLJYGEaYJmgCqgbJ95jtR3fqkEH5LojdPpRTVtAQe2nLHjtJVR6VcPeOWZIz0OYT823W5XMGV1TQl1Hdh+D9cGyZpBw0//AKG+sOH8lly0Os0PRd0v8Dr1OkvDWf2xd+qxx+drKHcU10mcdD3cv8eJHsU0xRDZTU73n7Ujgwd9m3J9oWqV0uhHdS/h+b/qTS8Nvp+5BswZ8rqsFr5NRh3si5II6Cd59q5515yLe20Xb0NqWX1si5WosTCEBAZQEhyXlSXEJtVt2xttwsltjR0DpceYLbSpObOG+voWsMva3uX50HobC8Ojp4WRQt1WMFgP5k857VZRiorCPE1asqs3Oby2dtSawgCAIAgCAIAgCAIAgCArLSHo44YuqKEASbTJENgkO/WaeZ2/ZuPZz8tahn2ol7o3S3JYp1tseh9X2Kblic1xa8FrgbEEEEEbwQdxXEeoi1JZW1HAlQZZMKSAgMoBdBkIQEJMgqCchCQgCAIRkluSsjT17g43jgB5UhHpdLYxznt3D5LdSoufgV1/pKnarG+XV6l8YNhUVLC2KnaGsbzbyTzuJ5yelWEYqKwjx1atOtNzm8s7yyNQQBAEAQBAEAQBAEAQBAEAQEXzfkimrwS4cHNazZmi52btYbNcf7utVSjGfid9npCrav2dser83FMZoyVVUJJkbrxc0rLln73O0964alKUN56q00jRudieH1P82kbstR3YMKSDCAIDKAIAgMhQSjKGR3MLwuaofqU8bpHdDRu7SdwHaVMYuTwjVWr06Mdao8ItbKWiljCJMQIkdsIhb6AP33fW7hYd67KdtjbI83eabc/ZoLHf0/LqLNijDQGtAAAsABYAdAA3LrKBtt5ZzQgIAgCAIAgCAIAgCAIAgCAIAgCAwRfegIhmDRxQ1NyGcC8/WisBftZuK0zoQkWVvpW4o7M5XU/UgGLaI6uPbTyMmHw3ewkj5rmlbSW7aXNHTtGWycWuJEcQyxWQfpaeVvbqFzfebcLU6clvRY0723qe7NeZqCFgdRmygnAQHaosMml/QxSSbbchjnfMBZKLe5GqdanT9+SXiyVYZoyxCX0o2wjpkcL+xtytsbebOCrpq2hubfgTfA9EdPGQ6rkdMfstHBx+vaS72juW+FrFe9tKm407VmsU1q8WT+gw+KBgZBG2No+q0AD5b10pJbilqVJ1Ja03l952VJgEAQBAEAQBAEAQBAEAQBAEAQBAEAQBAEAQBAfCakjf6bGO/WaD+IUYRlGco7mdc4JS9Xh+Ez+ijUj1GfL1e0/Nn1iw6FvoRRt7mNH4BTqpdBi6s3vb8zsgKTAygCAIAgCAIAgCAIAgCA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3C3C3B"/>
              </a:solidFill>
            </a:endParaRPr>
          </a:p>
        </p:txBody>
      </p:sp>
      <p:sp>
        <p:nvSpPr>
          <p:cNvPr id="39940" name="AutoShape 4" descr="data:image/jpeg;base64,/9j/4AAQSkZJRgABAQAAAQABAAD/2wCEAAkGBxISEBQUDxQVFRUVFBQXFRUVFhgVFBUWFxUYFhUUFxYYHSggGBonGxUUIjQhJSkrLi4uFx8zODMsNygtLisBCgoKDg0OGhAQGywkHyQsLCwsLC4sLS8sLC0sLCwvLCwsLCwsLCwsLCwsLCwsLCwsLCwsLCwsLCwsLCwsLCwsLP/AABEIAKQA6AMBEQACEQEDEQH/xAAcAAEAAgIDAQAAAAAAAAAAAAAABgcBBQIECAP/xABMEAABAwICBAkIBgcGBgMAAAABAAIDBBEFBgcSITETFyJBUVRhcdIUIzKBkZKToTVCUmKxsjNyc4KDwdFDlMLT4fAVJlOis8MkNkT/xAAaAQEAAgMBAAAAAAAAAAAAAAAAAQUCAwQG/8QAOhEAAgEDAAUJBwIGAwEAAAAAAAECAwQRBRIhMaETFUFRUmFxkdEiMlOBseHwFMEGFjM0QqIjNfFi/9oADAMBAAIRAxEAPwC8UAQBAEAQBAEAQBAEBrsZxynpW61TK2McwJ5R7m7ysZSUd5uo29Ss8QWSBY1pggYbUkLpfvvPBtHcLEn5LnldJbkW1DQdSW2rLV7t/wCcSI4lpUxCT0HMiH3G3PtddaXcTe4sqehraG/L8TQ1OcK+T0qqb915Z+WywdWb6TrhY28N0F5Z+p0HYvUHfNL8R39VjrS6zcqVNf4ryR9Ycfq2katROLbrSv8A6pryXSQ7ejLfBeSNpSZ9xKPdUvI6H2f+Ius1Wmuk0S0bay/wRI8N0v1TP08Uco7CY3e3aPktkbqS3o4augqUvck1xJtgulCgnsJHOgceaQcn3xs9tlvjcQfcVVbQ9xT2pay7vQmkMzXtDmEOadxaQQe4hbysaaeGc0ICAIAgCAIAgCAIAgCAIAgCAIAgCA6WLYtDSxmSoe1jRznnPQBvJ7AsZSUVlmylRnVlqwWWVDmnSvNKSyhbwTN3CO2yu7QNzPmVyTuW9kT0droWEfarPL6uj7lc1NQ+RxdI5z3He5xLnHvJ2rmbb3l1GEYrEVhHyUGQQCyAyhJmyE4FkGGLISEINtgGZKmjdrU0haCblh2sd3tOz171nCcobjnuLSlcLFRZ+pbeUdKMFRaOsAgk3B1/NO9Z9A9+ztXXTuFLZLYecvNDVKXtUvaXFepYTXXFwukpTKAIAgCAIAgCAIAgCAIAgCAICLZ2zrDh7LHzkzhyIgbfvPP1W/itVSqoI7rKwqXMtmxdLKFx/HJ6yUy1Ly53MNzWjoa3mCr5zc3lnr6FtTt46sF9zWLE3GbISLIMGUJwEAQBCci6E5M3UDIKBnFSQZCAm+RtIEtEWxzXkp92r9aPtYej7v4LdSruGx7irv8ARcLha8NkuD8S9MOr4542ywuD2OFw4f72HsVgmmso8hUpypycJrDR2VJgEAQBAEAQBAEAQBAEAQESz/nFmHw2bZ07weDZzD77uwdHOtVWqoLvLCwsZXU+qK3v9jz9WVb5pHSTOL3vN3OO8lV0pOTyz2NOnGnFRisJHwKgze0IMBCTk1hOwbzuCgnvJbg2jnEKgA8FwTTzynUPu7/kt0aE5FbW0tbUtmcvuJXR6GjvmqrdjIv8TnfyW5WnWyvn/EHYh5v7fubRmh6j55qg9xjH+BZfpY9bOfn647MePqfKfQ5TEebqJmnm1gxw9gAR2sehmUdP1umK4/c0eIaH6lovBPHL2OaYz+Lh81rlay6GddPT9N+/Frj6EJxvLtVSOtUxOZ0Otdh7nDYtEoSjvRbULujcL/jlnu6fI1VlgdGBZCMGLIMGbITglWRM4SYfLtu6B5HCM+Wu3odb22t0LbSquD7jg0hYRuobNkluf7PuPQVFVsmjbJE4OY8AtcNxBVkmmso8VOEoScZLDR91JgEAQBAEAQBAEAQBAarM+NsoqWSeQX1Rsbexc47Gt9ZWE5qCyzfbW8q9VU49J5sxjE5amZ807tZ7zc9A6GgcwCrZScnlnuaNGFGChDcjpLE25CAyhJL8m5BqK7lnzUP/AFHC5d2Mbz9+5badGU/Arb3SdK29le1Lq9S6MvZTpKIeYjGtzyO5Uh/eO71WXdClGG5Hlrm9rXD9t7OroN6thyBAEAQBAcZGBwIcAQRYgi4I6CECeNxXmbNF0Ewc+itDJv1P7J3Zb6h7Rs7FzVLdPbHYXdnpqpSxGr7Uevp+5T2K4ZLTSuiqGFj27wecHcQecdq4pRcXhnqaNanWhr03lHTWJsMIDKAsPRPm408wpZj5qV3IJOyOQ/yd+Nu1dNvV1XqvcUmmbDlYctD3lv719i713nkggCAIAgCAIAgCAICgdKuZTVVZiYfNQEtbbc5+57u3dYdx6VX3FTWljqPX6ItFRpa796X06CErQWxhCMGUMiytGWQfKLVVWPNX83GR+l+877nZz/j00KOt7T3FFpTSfJZo0ve6X1d3j9C6GMAAAFgNgA2ADoAXceWOSAIAgCAIAgCAIDRZsyvDXw6kos8A8HIBdzD/ADG64WupTU1hnXaXlS2nrQ3dK6Gee8ewaWjndDOLObzjc5p3OHYVWzg4PDPb21xC4pqpDd9DXLE3BAEJPQ+jfMfltG0vN5YrMk6TYcl57wPaCrKhU14nh9KWn6ets917V+6+RK1uK4IAgCAIAgCAIDQZ6xnySgmlBs/V1WdOu7YD6t/qWupLVi2ddjQ5evGHR0+CPNRVYe7YQBASrR3lfy+qs+/Ax2dKRzi/JZfmvY+oFbaNPXl3FfpK8/S0sr3nsXr8j0PFGGtDWgAAAADYABuAVkth4ptt5ZzQgIAgCAIAgCAIAgCAiekPKorqY6gHDRguiPT0xnsNvbZaa1PXj3ljo2+drV2+69/qeenCyrT3HgYQBATPRVjJp8QYwnkT+bd0X3sPffZ+8t9vPVnjrKvTNvyts5dMdvqX+rE8UEAQBAV9nfSe3Dqryd1M6U6jX6wkDRyr7LFp6FZWmjpXENdSwRk0HHrH1J/xm+FdPMsu2vIZfUBp0j6k/wCM3wKHoaS/y4ErLM8ekfUn/Gb4FHM8+1wJwyLZ90lf8RjijbC6JrHOc4F4drG1m7gLWu72rTV0HOosa6Xy+5Y6Ou42s3OUctrC2+ZCvLh9n5/6LR/Lk/iLyfqW3P8AH4b816Dy0fZPtU/y5P4i8n6jn+Pw35r0Hlo+z80/lyXxF5P1HP8AH4b816FgZM0nQYfTCJtI97iS57+FaNZx3bNXcBYLopaClCONdeRSX11K6q6+MLoRvhp0j6k/4zfCtvMsu2vI48McekfUn/Gb4E5ll215EYY484+pP+M3wKeZZdteROGOPOPqT/jN8Ccyy7a8hhmePOPqT/jN8Ccyy7a8hqscecfU3/Gb4U5ll215DDHHlH1N/wAZvgTmWXbXkTqsceUfU3/Gb4E5ll215DVY48o+pv8AjN8Ccyy7a8hqsceUfU3/ABm+BOZZdteQ1WOPKPqb/jN8CjmaXbXkNVjjyj6k/wCM3wJzNLtryGqytczZgiqaqSaGExCQ6xYXh3KPpG4A3nauWp/DspSyqi8vuX1ppl0aSpzi3jpz0eRqvL/u/P8A0WH8uS+J/q/U6f5gXw/9vsPLvu/P/RP5cl8ReX3H8wL4f+32OcOJljg5os5pBBvuINwdylfw5Lfyn+v3MZ6eUljkv9vsWlx6u6iP7wf8pd3M3/3w+55nVY49H9Rb/eD/AJSy5mXb4fcnVZxOnOTqTPjn/LTmZdvh9xqv8f2JPo/0kuxKpdC6nEVoy8OEhfuIFrag6VyXmj1bwUlLO3qIaxvK606fS38CL8XK00R/Q+bMVvK9KtMGYUjKCEgqA8IIRsM2QkWQCyYJCYAQBQApBlAEwSFGBgKSRdBlBMDKCjAMrP2THacdYdIUPHQRrJb2cljgzMFMEPCCYJBcEIckgChKae4ygLG0E/Sbv2D/AMzVVaX/AKK8TCZ8NOn0t/Ai/Fyy0P8A2/zZgt5XqtjIsPQnSxy172ysY8cA8gPaHC+s3bYqr0tJxopp42kM4aRMoRxsbX4cQ+jm5RDd0JPQPsE+w7OhLG7bfIVtk1x+5gnjfuJlozyVDSCOSvDTU1IPAwvAJYxo1nck73WIuea4HOuC/vJVm40vdjvfX+dBk9pp8kUUTsyVjHRscwOqLNLQWjli1mkWC3XkpKxg09uz6Bbj46HKGF9ZXcPHG9rGXAewODfOuuQCNmwLZpWUo06eq2sv9jFbVt/N5pNJOUG0r21NJZ9HUcqNzdrYy4XDL/ZO8H1cy6NH3fLLk6nvrf3/AJ0mUZYeGbDA6CF2WquV0bDI2YhshaNcfo7AO3jeVqrTkr+EU9mPUS3m8y/WQUeXY6p9LDO8SObaRrbnWlLdrtUnYFzVoTrXzpKTX/hEt50sKzLheJyCmraGOmdJyYpoSNjzuF9Vuqb2tvB3LZWtbi2jylObljemNXBA84ZefQVb6d51g2xY+1tZjvRdbmP9FZ2leNxSU0ZRk3vO/k/NkdEyRslHDU67g4Oltdlhawu07FrurN15Jxm446v/AENZLKq8wUzMHjxAYdSlz5NQx6rbDlOF9bU2+j0c6p4W9SVy6HKPZ0/jMGsMj2VcchxLFqUGighaxk2sxgDmyXaCC4FoGzV2d5XXdUJ21tN67ecE6pA83NY3EKtrLNa2omAAsAAHkWAG5Wdqs0YN9S+hlGaS3k2yZQxPy7iMjo2Oe179V5aC5to4zsdvG8+1Vt3KUb6lFN42fVkSaeGjZ4DiUNFl2GpNLDO8zPYeEa3nkcLl2qSbWWmtSlWvpU1JpYT2eCE95Gsb0iR1NNJC3D6aIvbbhGW1m7b3HIG3Z0rto6NdOopuo3jo/GQlnd9SDKyUTdksDRrlSCWOWuxHZS0/1eaRwF3XttLRcCw3k9iqtIXUoSVGj7z4GEpHfm0uBh1aWgp2QjYGu9It5r6oAB7NveVrWh29s6jyY6vcRfO2YaauMMkFK2mkAkEwZYsfct4MggC+5+8DfzrttLWpR1ozlrLZj9yYrDJVofw2GGOoxGtDRFHaJhcA4XJHCOsei7B63dC4NKzlKUaFPe9r/YmTyR/SrgIpMRkDBaObzrABYDWJ1mjsDgfauvRlblqCzvWwQfQTPLeJNostsqmwwySNlc3zjQbh0xbtO/cq+4pctf8AJazSx0eBEllnGhq6fHKCsM1NHBPSs12yRDYbte5tzv8A7Mgg33gqalOpY1oYk3GXQ/zvIfs7UU6r7VNuSxtBP0k79g/8zVUaZX/CvExkfDTp9K/wIvxcstD/ANv8zBbyvVamRZOgf6Sf+wf+ZqqdM/0V4kM1OjrPb8OLmSNMtO8XdGCLtfbY9l9m3YCPXzLffWKuMNbJLpIS2G+0f5hmrsfbPOdpjlDWg3bGy2xjf685uua9t4ULPUj1r5jBscif/Zq3vqfzhab3+wp/L6Bbjr6Iz/8AJxU9ET//ACSLZpT+nR8f2Rivd+XqazRnmiN0Zw3EbOpphqxucbcG87m35gTtB5j3rbpC1lF/qKPvLf3/AJxJSykSTEsuSYfgNdBIdYcPrMfu1mEx2dbmOw3HSFx07lXF5Tmurb47SMvZk1FUf+UY/wBv/wC9y6I/9m/D9iZb0QHLOEy1dVFDADrOcLkfUaCNZ56AArW4rRo03OX/AL3GbkiZ6da1kmIsYzfFC1r/ANZzi4D2Ee1V2hoONByfSzGO8rlXBsLUxkf8qU37Vv53qio/9jLwNT3o0Ohz6Xh/Vk/KuvS39s/kZskOYNK9TDVzxNgpyI5pGAlriSGvLQTt37FyUdE0504ycntSZio5W43VJmiXEMAxGSZjGFgkYBGCARqMdfad93Lnlaxt72nGLbzh7fESWDpYHmGSgy1DPC1jncO9tni7bOlffYDv2LOtbxuNIShLqW7wE9+0r3OGcZsRMXDtjaYg8N4MEX19W97k/YHzVta2cLbOq289fcSkk9hHV2GZbWU4zWZbqaWn2zRPc4sHpOBfwjbDtAcB2tKoLp8jfxqT919Pywa5bNpXeW8YFHUCV0Mc2qHNMco5Nzs2gjYR3K3uKPLU9VSa70ZNqS2Fg6UWRzYbh08NPHG+d4OrE0Akvj2MBABdtsqnRrcK9SEpNqPX4mG6SN5mTAKVmG0+Gy18VIWaskoc3XMjjck2122GuSfUFzW9xUdeVwqblnYu7g+gPJ1c+YVHV4NFJBUMqn0PJdMzZrN1Wh4IubG3Bu3nd2rZY1pUbpxlFxU+j6fuTlppmMtYpFTZZbLPA2pY2ZwMTiACTMQDctO7fuU3FKVXSDjGWq8b/kS95Fsc0mGSlfTUVJHSRyXEhY7Wc4HYQLNaBcbL7V2UdGatRVKk3Jrd+ZY1SAK1MyxtBP0m79g/8zVTaZ/orxMZHw06fSv8CL8XLLQ/9v8ANmK3leq1JySDJeaH4bUGaONshLCzVeS0WJBvcdy5bu2VxDVbwGR8LqJSwjc5TzA+gqm1EbGvLQ4ariQCHCx2habm3VenqN4IZscFztJTYjLXNiY50vCXYXENGuQTY79llorWUatGNHO7G3wIxsOGVs4von1TmRNf5SwtcC4t1LlxuLb/AEvksrmzVZQTeNUauzBGRuXYZLYsE1q9I08uGmimYH7Gt4cuOvqtIIBbbabC17rgho2EK/LRfyMWss7OW9JApaJlJJRxVDGlxu99gbuLtrSwjZda7jRrqVnVjNpvu+4aydmp0sytjcyhpIKTW3uZynd45LRfvBWEdERcs1ZuQSK8qJnPc573FznElznG7nE7ySd6tlFRWFsRljBwBUkpknq84PfhcdAYmhrHhwk1jrGzibatrc/SuOFko3Dr539Bi47To5Sx91DVMqGMDy0OGq4loOsLbwtl1bq4pum3glnRxatM9RLMQGmWR8haDcAvcXEA8+9baVNQgodSwTFYRu8Gzg+nw+pomxNc2oJJeXEObdrWmzbWPormrWaqV41s+70ENZNvlrSQaSiZSvo4p2sc515HbCXOLvRLCNl1z3GjOVrOqptN9REllnPGNJLZ4JIRh9NHwjC3XbbWbf6w5A2pS0Y4TUuUbx+dZGr3fnkQBWpsNnl7Hp6KYTUz9V1rEHa1zfsuHOFouLeFeGpNEE3k0qseQ+bDKWSXnkJ3npsWE/NVq0TKKxGq0ur8Zhqd355GoxPSPVVFTTzSsiLaZ+vHCARGHWsCTe5I5l0U9GUqdOUE3mW9k6poMy45JXVL6iawc+3JbfVaALBovzf1XVb28aFNQj0GSWDvZSzdLQNnYyNksdQwNkZJfV2XFxY77OIWq6s43Di22nHc0Q1kwM2SjDP+H6jOD19fX26/pa9ujep/SR/Ucvnbux8hgjhXWDIUMlFj6CfpN37B/wCZqp9M/wBBeJEjaaXcpV1ViPCUtO+RnAxt1mltrjWuNpHSFo0Xd0aVHVnLDyYZwyFcXmK9Tk9rPErLnC17a4jW7gNHuK9Tl9rPEo/X2vbXEa3ccho5xXqcnvRj/EnONt21x9BrdxrMZyvW0mr5VA6PX1tTWLTratta1id2sPatc9K2kd81x9Dpt7atcZ5KOcbzXeSP6PmFhzxZ/EXE6earzscV6jyV/R8wnPFl8RcRzVedjivUeSv6PmE54sviLiTzVedjijf4bkPEaiISwU5ex25wezbY2O93SFsjpW1ksqf1OGrTnSm4TWGjtcWmK9Vd78fiWXOdr2uDMMji0xXqrvfj8SnnO17XBjI4tcV6q734/EnOdr2uDGsZ4tcV6q734/EnOdr2uDJ1hxa4r1V3vx+JTzna9vgyNYcWuK9Vd78fiTnO17fBjWHFrivVXe/H4k5zte3wY1hxa4r1V3vx+JOc7Xt8GNYxxaYr1V3vx+JOc7Xt8GMji0xXqrvfj8Sc52vb4MZHFpivVXe/H4k5zte3wY1jPFrivVXe/H4lHOdr2+DJ1iPVuFTQyOjlbZ7CQ4XBsRvFwbLDniyWzlFxO6no66qRU4w2PwPh5K/o+YUc8WPxFxMuarzscV6jyV/R8wnPFj8RcSearzscV6nJlFISA1tySAALXJO4JzxY/EXEh6LvEsuHFepJeLTFuqu9+PxLZzna9vgyu1hxaYr1V3vx+JOc7Xt8GMji0xXqrvfj8Sc52vb4MZJvokyfXUle6SqgMbDC9usXNO0lthySegqt0peUa1JKEsvJDeS5FQAIAgCAhmlbBzUYe5zRd0J4QdNgCHj3Tf1LRcQ1oeBaaIuORuVndLZ6FAKuPai6EZCDJYeiPNXk83k0zvNTEahJ2Mk6O52wd4C6bepqvVZSaZsuVhysF7S396+xd67zyQQBAEAQBAEAQBAEAQEaz7mVtBSOeCOFfdsLecu53W6G3v7OlaqtTUjk7tH2buaqj0Lf+d55zkeSSSSSTck7SSd5J6VWHulhbEYQGEBMNFuDmpxBhI5EPnXdF2nkD3rH1LdQhrTXcVmlrjkbaSW+Wz14HoNWR4oIAgCAIAgCAIDDmgix2g7wdxQHm7PWAeRVskQB4M8uI/cduHqNx6lV1YaksHutHXX6igpPetj8fuR0rA7AhBkFQZJl16Ms+CdraWqdaZoAjeT+lA5j98fNd9Ctrey955XSujHSbrUl7PSur7fQshdJRBAEAQBAEAQBAEBrcfxuGjgdLO6wG4fWeeZrRzlYzmorLN9vbzrzUILb9DzvmrMEtdUOml2czGA3DGjc0dPaedVlSo5vLPcWlrC2pKnH5vrZplgdIQBAegNFmXvJKIOeLSz2e+4sQ23IYe4EnvcVY0KerHxPF6WuuXr4W6OxfuyZreVYQBAEAQBAEAQBARXSFlUV9NZlhNHd0Tj/ANzCeg2HrAWqtT149536OvXbVcv3Xv8AX5HneWMtJDgQQSCCLEEbCCDuKrT26akso4IDKAy1xBuNhG7sQMtTJOlItAixG5G4Tja4dkg5/wBYLrp3PRI89e6F1vboeXp6FsUVZHMwPhe17Duc0gg+xdaae1HnZ05U5as1hn3UmAQBAEAQBAQ7NmkKlowWsImm3BjDsB++7m7t601K8YeJZ2eiq1xtfsx63+xSeYswT1svCVDrnc1o2MYOho5v5rgnNzeWettbWnbQ1Ka8etmpWB0GUBhATzRZlI1c/DzN8xC4bCNkj94b3DYT6guihS1nl7im0vfchDk4P2nwRe6sDyAQBAEAQBAEAQBAEAQFY6UsimbWq6RvnALyxgbZAPrt+8ANo5/Vt5a9HPtIvdE6S5P/AIanu9D6vt9CmSuI9SEBkqCWYBUkJmwwfGp6V+vTSOjPPY7HW5nN3H1rKM5R3M1VqFKtHVqLJYGEaYJmgCqgbJ95jtR3fqkEH5LojdPpRTVtAQe2nLHjtJVR6VcPeOWZIz0OYT823W5XMGV1TQl1Hdh+D9cGyZpBw0//AKG+sOH8lly0Os0PRd0v8Dr1OkvDWf2xd+qxx+drKHcU10mcdD3cv8eJHsU0xRDZTU73n7Ujgwd9m3J9oWqV0uhHdS/h+b/qTS8Nvp+5BswZ8rqsFr5NRh3si5II6Cd59q5515yLe20Xb0NqWX1si5WosTCEBAZQEhyXlSXEJtVt2xttwsltjR0DpceYLbSpObOG+voWsMva3uX50HobC8Ojp4WRQt1WMFgP5k857VZRiorCPE1asqs3Oby2dtSawgCAIAgCAIAgCAIAgCArLSHo44YuqKEASbTJENgkO/WaeZ2/ZuPZz8tahn2ol7o3S3JYp1tseh9X2Kblic1xa8FrgbEEEEEbwQdxXEeoi1JZW1HAlQZZMKSAgMoBdBkIQEJMgqCchCQgCAIRkluSsjT17g43jgB5UhHpdLYxznt3D5LdSoufgV1/pKnarG+XV6l8YNhUVLC2KnaGsbzbyTzuJ5yelWEYqKwjx1atOtNzm8s7yyNQQBAEAQBAEAQBAEAQBAEAQEXzfkimrwS4cHNazZmi52btYbNcf7utVSjGfid9npCrav2dser83FMZoyVVUJJkbrxc0rLln73O0964alKUN56q00jRudieH1P82kbstR3YMKSDCAIDKAIAgMhQSjKGR3MLwuaofqU8bpHdDRu7SdwHaVMYuTwjVWr06Mdao8ItbKWiljCJMQIkdsIhb6AP33fW7hYd67KdtjbI83eabc/ZoLHf0/LqLNijDQGtAAAsABYAdAA3LrKBtt5ZzQgIAgCAIAgCAIAgCAIAgCAIAgCAwRfegIhmDRxQ1NyGcC8/WisBftZuK0zoQkWVvpW4o7M5XU/UgGLaI6uPbTyMmHw3ewkj5rmlbSW7aXNHTtGWycWuJEcQyxWQfpaeVvbqFzfebcLU6clvRY0723qe7NeZqCFgdRmygnAQHaosMml/QxSSbbchjnfMBZKLe5GqdanT9+SXiyVYZoyxCX0o2wjpkcL+xtytsbebOCrpq2hubfgTfA9EdPGQ6rkdMfstHBx+vaS72juW+FrFe9tKm407VmsU1q8WT+gw+KBgZBG2No+q0AD5b10pJbilqVJ1Ja03l952VJgEAQBAEAQBAEAQBAEAQBAEAQBAEAQBAEAQBAfCakjf6bGO/WaD+IUYRlGco7mdc4JS9Xh+Ez+ijUj1GfL1e0/Nn1iw6FvoRRt7mNH4BTqpdBi6s3vb8zsgKTAygCAIAgCAIAgCAIAgCA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3C3C3B"/>
              </a:solidFill>
            </a:endParaRPr>
          </a:p>
        </p:txBody>
      </p:sp>
      <p:pic>
        <p:nvPicPr>
          <p:cNvPr id="7" name="Picture 6" descr="mind the ga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186" y="1676399"/>
            <a:ext cx="2587085" cy="182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84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Program-Based Budget Builder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Budgeting Framework</a:t>
            </a:r>
            <a:endParaRPr lang="en-US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 l="4063" t="18594" r="59062" b="36771"/>
          <a:stretch>
            <a:fillRect/>
          </a:stretch>
        </p:blipFill>
        <p:spPr bwMode="auto">
          <a:xfrm>
            <a:off x="685800" y="2605405"/>
            <a:ext cx="7696200" cy="372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685800" y="2463527"/>
            <a:ext cx="7696200" cy="408967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791200" y="1676400"/>
            <a:ext cx="2743200" cy="671926"/>
            <a:chOff x="5791200" y="1676400"/>
            <a:chExt cx="2743200" cy="671926"/>
          </a:xfrm>
        </p:grpSpPr>
        <p:sp>
          <p:nvSpPr>
            <p:cNvPr id="11" name="Rounded Rectangle 10"/>
            <p:cNvSpPr/>
            <p:nvPr/>
          </p:nvSpPr>
          <p:spPr>
            <a:xfrm>
              <a:off x="5791200" y="1676400"/>
              <a:ext cx="2743200" cy="457200"/>
            </a:xfrm>
            <a:prstGeom prst="roundRect">
              <a:avLst/>
            </a:prstGeom>
            <a:noFill/>
            <a:ln w="2222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solidFill>
                    <a:srgbClr val="0070C0"/>
                  </a:solidFill>
                  <a:effectLst/>
                </a:rPr>
                <a:t>www.strongnonprofits.org </a:t>
              </a:r>
              <a:endParaRPr lang="en-US" b="1" dirty="0">
                <a:solidFill>
                  <a:srgbClr val="0070C0"/>
                </a:solidFill>
                <a:effectLst/>
              </a:endParaRPr>
            </a:p>
          </p:txBody>
        </p:sp>
        <p:pic>
          <p:nvPicPr>
            <p:cNvPr id="231428" name="Picture 4" descr="C:\Users\swalker\AppData\Local\Microsoft\Windows\Temporary Internet Files\Content.IE5\YLIQ8TV7\mouse-pointer-md[1]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554295">
              <a:off x="5832897" y="2043497"/>
              <a:ext cx="281381" cy="304829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550274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b="0" dirty="0" smtClean="0"/>
              <a:t>Monitoring your</a:t>
            </a:r>
            <a:br>
              <a:rPr lang="en-US" b="0" dirty="0" smtClean="0"/>
            </a:br>
            <a:r>
              <a:rPr lang="en-US" b="0" dirty="0" smtClean="0"/>
              <a:t> financial plans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 bwMode="auto">
          <a:xfrm>
            <a:off x="5638800" y="4674548"/>
            <a:ext cx="1981200" cy="12065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  <a:headEnd type="none" w="sm" len="sm"/>
            <a:tailEnd type="none" w="sm" len="sm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1793544" y="4675496"/>
            <a:ext cx="1981200" cy="12065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  <a:headEnd type="none" w="sm" len="sm"/>
            <a:tailEnd type="none" w="sm" len="sm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630304" y="1393208"/>
            <a:ext cx="1981200" cy="1143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  <a:headEnd type="none" w="sm" len="sm"/>
            <a:tailEnd type="none" w="sm" len="sm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3352800" y="1752600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3C3C3B"/>
                </a:solidFill>
                <a:latin typeface="Arial" charset="0"/>
              </a:rPr>
              <a:t>Development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6044241" y="5119048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3C3C3B"/>
                </a:solidFill>
                <a:latin typeface="Arial" charset="0"/>
              </a:rPr>
              <a:t>Program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1195685" y="5132696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b="1" dirty="0">
                <a:solidFill>
                  <a:srgbClr val="3C3C3B"/>
                </a:solidFill>
                <a:latin typeface="Arial" charset="0"/>
              </a:rPr>
              <a:t>Finance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Decision Making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4DC34-AA7F-534A-9086-6E85837D99CA}" type="slidenum">
              <a:rPr lang="en-US" smtClean="0">
                <a:solidFill>
                  <a:srgbClr val="3C3C3B">
                    <a:tint val="75000"/>
                  </a:srgbClr>
                </a:solidFill>
              </a:rPr>
              <a:pPr/>
              <a:t>38</a:t>
            </a:fld>
            <a:endParaRPr lang="en-US" dirty="0">
              <a:solidFill>
                <a:srgbClr val="3C3C3B">
                  <a:tint val="75000"/>
                </a:srgbClr>
              </a:solidFill>
            </a:endParaRPr>
          </a:p>
        </p:txBody>
      </p:sp>
      <p:sp>
        <p:nvSpPr>
          <p:cNvPr id="17" name="Isosceles Triangle 16"/>
          <p:cNvSpPr/>
          <p:nvPr/>
        </p:nvSpPr>
        <p:spPr>
          <a:xfrm>
            <a:off x="3048000" y="2209800"/>
            <a:ext cx="3196624" cy="275571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4038600" y="3657600"/>
            <a:ext cx="1222375" cy="8239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  <a:latin typeface="Arial" charset="0"/>
              </a:rPr>
              <a:t>Chief</a:t>
            </a:r>
          </a:p>
          <a:p>
            <a:pPr algn="ctr"/>
            <a:r>
              <a:rPr lang="en-US" sz="2000" dirty="0">
                <a:solidFill>
                  <a:prstClr val="white"/>
                </a:solidFill>
                <a:latin typeface="Arial" charset="0"/>
              </a:rPr>
              <a:t>Executive</a:t>
            </a:r>
          </a:p>
          <a:p>
            <a:pPr algn="ctr"/>
            <a:r>
              <a:rPr lang="en-US" sz="2000" dirty="0">
                <a:solidFill>
                  <a:prstClr val="white"/>
                </a:solidFill>
                <a:latin typeface="Arial" charset="0"/>
              </a:rPr>
              <a:t>Officer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6010870"/>
            <a:ext cx="430672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C3C3B"/>
                </a:solidFill>
              </a:rPr>
              <a:t>Provides relevant, timely, and accurate financial data </a:t>
            </a:r>
            <a:r>
              <a:rPr lang="en-US" dirty="0" smtClean="0">
                <a:solidFill>
                  <a:srgbClr val="3C3C3B"/>
                </a:solidFill>
              </a:rPr>
              <a:t>to facilitate decision-making</a:t>
            </a:r>
            <a:endParaRPr lang="en-US" dirty="0">
              <a:solidFill>
                <a:srgbClr val="3C3C3B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0200" y="601087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3C3C3B"/>
                </a:solidFill>
              </a:rPr>
              <a:t>Clarifies services and programming </a:t>
            </a:r>
            <a:r>
              <a:rPr lang="en-US" dirty="0" smtClean="0">
                <a:solidFill>
                  <a:srgbClr val="3C3C3B"/>
                </a:solidFill>
              </a:rPr>
              <a:t>and what drives expenses</a:t>
            </a:r>
          </a:p>
          <a:p>
            <a:endParaRPr lang="en-US" dirty="0">
              <a:solidFill>
                <a:srgbClr val="3C3C3B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5000" y="159127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3C3C3B"/>
                </a:solidFill>
              </a:rPr>
              <a:t>Plans for and classifies </a:t>
            </a:r>
            <a:r>
              <a:rPr lang="en-US" dirty="0" smtClean="0">
                <a:solidFill>
                  <a:srgbClr val="3C3C3B"/>
                </a:solidFill>
              </a:rPr>
              <a:t>contributions</a:t>
            </a:r>
          </a:p>
          <a:p>
            <a:endParaRPr lang="en-US" dirty="0">
              <a:solidFill>
                <a:srgbClr val="3C3C3B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26670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3C3C3B"/>
                </a:solidFill>
              </a:rPr>
              <a:t>Sets the financial strategy</a:t>
            </a:r>
            <a:r>
              <a:rPr lang="en-US" dirty="0" smtClean="0">
                <a:solidFill>
                  <a:srgbClr val="3C3C3B"/>
                </a:solidFill>
              </a:rPr>
              <a:t> and direction for the organization in collaboration with the Board</a:t>
            </a:r>
          </a:p>
          <a:p>
            <a:endParaRPr lang="en-US" dirty="0">
              <a:solidFill>
                <a:srgbClr val="3C3C3B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 rot="12345523">
            <a:off x="3256130" y="3378688"/>
            <a:ext cx="758224" cy="396875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3697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  <p:bldP spid="16" grpId="0"/>
      <p:bldP spid="18" grpId="0"/>
      <p:bldP spid="19" grpId="0"/>
      <p:bldP spid="2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8229600" cy="639762"/>
          </a:xfrm>
        </p:spPr>
        <p:txBody>
          <a:bodyPr/>
          <a:lstStyle/>
          <a:p>
            <a:r>
              <a:rPr lang="en-US" dirty="0" smtClean="0"/>
              <a:t>Executive, Program, Operations, and Development Managers should meet monthly or quarterly with Fiscal staff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457200" y="2590800"/>
          <a:ext cx="79248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Decision-Making Meetings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Fiscal strategy: </a:t>
            </a:r>
            <a:br>
              <a:rPr lang="en-US" b="0" dirty="0" smtClean="0"/>
            </a:br>
            <a:r>
              <a:rPr lang="en-US" b="0" dirty="0" smtClean="0"/>
              <a:t>Long Term Sustainability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4DC34-AA7F-534A-9086-6E85837D99CA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 Should Receive Financial Reports?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Monitoring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2286000"/>
          <a:ext cx="8229600" cy="414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5916"/>
                <a:gridCol w="2851842"/>
                <a:gridCol w="285184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Monthly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Quarterly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Program Managers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Executive Director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Board of Directors</a:t>
                      </a:r>
                      <a:endParaRPr lang="en-US" b="1" dirty="0"/>
                    </a:p>
                  </a:txBody>
                  <a:tcPr/>
                </a:tc>
              </a:tr>
              <a:tr h="3373120"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dirty="0" smtClean="0"/>
                        <a:t>Budget-to-actual revenue &amp; expenses for the program(s) they oversee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800" dirty="0" smtClean="0"/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dirty="0" smtClean="0"/>
                        <a:t>Performance</a:t>
                      </a:r>
                      <a:r>
                        <a:rPr lang="en-US" sz="1800" baseline="0" dirty="0" smtClean="0"/>
                        <a:t> Dashboards </a:t>
                      </a:r>
                      <a:endParaRPr lang="en-US" sz="18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 smtClean="0"/>
                        <a:t>Budget-to-actual revenue &amp; expenses</a:t>
                      </a:r>
                      <a:r>
                        <a:rPr lang="en-US" sz="1800" kern="1200" baseline="0" dirty="0" smtClean="0"/>
                        <a:t> for </a:t>
                      </a:r>
                    </a:p>
                    <a:p>
                      <a:pPr marL="635000" marR="0" lvl="1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kern="1200" baseline="0" dirty="0" smtClean="0"/>
                        <a:t>(a) each program </a:t>
                      </a:r>
                    </a:p>
                    <a:p>
                      <a:pPr marL="635000" marR="0" lvl="1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kern="1200" baseline="0" dirty="0" smtClean="0"/>
                        <a:t>(b) organization-wide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kern="1200" baseline="0" dirty="0" smtClean="0"/>
                        <a:t>Balance sheet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kern="1200" baseline="0" dirty="0" smtClean="0"/>
                        <a:t>Year-end Forecast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kern="1200" baseline="0" dirty="0" smtClean="0"/>
                        <a:t>Cash flow projection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kern="1200" baseline="0" dirty="0" smtClean="0"/>
                        <a:t>Performance Dashboards</a:t>
                      </a:r>
                      <a:endParaRPr lang="en-US" sz="1800" kern="120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 smtClean="0"/>
                        <a:t>Management narrative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 smtClean="0"/>
                        <a:t>Budget-to-actual revenue &amp; expenses</a:t>
                      </a:r>
                      <a:r>
                        <a:rPr lang="en-US" sz="1800" kern="1200" baseline="0" dirty="0" smtClean="0"/>
                        <a:t> for </a:t>
                      </a:r>
                    </a:p>
                    <a:p>
                      <a:pPr marL="635000" marR="0" lvl="1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kern="1200" baseline="0" dirty="0" smtClean="0"/>
                        <a:t>(a) each program </a:t>
                      </a:r>
                    </a:p>
                    <a:p>
                      <a:pPr marL="635000" marR="0" lvl="1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kern="1200" baseline="0" dirty="0" smtClean="0"/>
                        <a:t>(b) organization-wide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kern="1200" baseline="0" dirty="0" smtClean="0"/>
                        <a:t>Balance sheet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kern="1200" baseline="0" dirty="0" smtClean="0"/>
                        <a:t>Year-end Forecast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kern="1200" baseline="0" dirty="0" smtClean="0"/>
                        <a:t>Cash flow projection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kern="1200" baseline="0" dirty="0" smtClean="0"/>
                        <a:t>Performance Dashboards</a:t>
                      </a:r>
                      <a:endParaRPr lang="en-US" sz="1800" kern="12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4DC34-AA7F-534A-9086-6E85837D99CA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 Performance Dashboard creates Focus </a:t>
            </a:r>
            <a:endParaRPr lang="en-US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457200" y="1447800"/>
            <a:ext cx="8229600" cy="63976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b="1" dirty="0" smtClean="0">
                <a:solidFill>
                  <a:schemeClr val="accent2"/>
                </a:solidFill>
              </a:rPr>
              <a:t>A Performance Dashboard complements your other financial reports without replacing them</a:t>
            </a:r>
          </a:p>
          <a:p>
            <a:endParaRPr lang="en-US" sz="2400" dirty="0"/>
          </a:p>
        </p:txBody>
      </p:sp>
      <p:graphicFrame>
        <p:nvGraphicFramePr>
          <p:cNvPr id="12" name="Diagram 11"/>
          <p:cNvGraphicFramePr/>
          <p:nvPr/>
        </p:nvGraphicFramePr>
        <p:xfrm>
          <a:off x="1524000" y="2260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CDD37EC-FCC3-44E2-A8D4-05AB5A3D8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A215DDB-F302-4575-BBE1-9B190AED7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14ED592-20C7-4C28-BE32-6538FB653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641115D-42A1-46BA-9672-C9551EA4CD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763D609-0E20-427D-B91C-7227A7589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422A120-93B6-4821-AA0E-3B9CB7A5D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12" grpId="0">
        <p:bldSub>
          <a:bldDgm bld="one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Dashboard: Sample 1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4DC34-AA7F-534A-9086-6E85837D99CA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 l="3485" t="22222" r="23920" b="6667"/>
          <a:stretch>
            <a:fillRect/>
          </a:stretch>
        </p:blipFill>
        <p:spPr bwMode="auto">
          <a:xfrm>
            <a:off x="304800" y="1216152"/>
            <a:ext cx="8458200" cy="541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Dashboard: Sample 2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 l="6969" t="23111" r="32632" b="21778"/>
          <a:stretch>
            <a:fillRect/>
          </a:stretch>
        </p:blipFill>
        <p:spPr bwMode="auto">
          <a:xfrm>
            <a:off x="304800" y="1447800"/>
            <a:ext cx="8463116" cy="504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0" dirty="0" smtClean="0"/>
              <a:t>Resources</a:t>
            </a:r>
            <a:endParaRPr lang="en-US" b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4DC34-AA7F-534A-9086-6E85837D99CA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4267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1900" b="1" i="1" dirty="0" smtClean="0"/>
              <a:t>The Key to Long Term Financial Health Liquid Unrestricted Net Assets (LUNA)</a:t>
            </a:r>
            <a:r>
              <a:rPr lang="en-US" sz="1900" dirty="0" smtClean="0"/>
              <a:t>, Hilda Polanco, New York Nonprofit Press, May 2012: </a:t>
            </a:r>
            <a:r>
              <a:rPr lang="en-US" sz="1800" dirty="0" smtClean="0">
                <a:hlinkClick r:id="rId3"/>
              </a:rPr>
              <a:t>http://www.nynp.biz/index.php/strengthening-nonprofits/10505-the-key-to-long-term-financial-health-liquid-unrestricted-net-assets-luna-</a:t>
            </a:r>
            <a:endParaRPr lang="en-US" sz="1800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900" b="1" i="1" dirty="0" smtClean="0"/>
              <a:t>Maintaining Nonprofit Operating Reserves: A Whitepaper</a:t>
            </a:r>
            <a:r>
              <a:rPr lang="en-US" sz="1800" dirty="0" smtClean="0"/>
              <a:t>, </a:t>
            </a:r>
            <a:r>
              <a:rPr lang="en-US" sz="1900" dirty="0" smtClean="0"/>
              <a:t>by the Nonprofit Operating Reserves Initiative Workgroup, December 2008 </a:t>
            </a:r>
            <a:r>
              <a:rPr lang="en-US" sz="1800" dirty="0" smtClean="0">
                <a:hlinkClick r:id="rId4"/>
              </a:rPr>
              <a:t>http://www.nccs2.org/wiki/images/3/3c/OperatingReservesWhitePaper2009.pdf</a:t>
            </a:r>
            <a:endParaRPr lang="en-US" sz="1800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900" b="1" i="1" dirty="0"/>
              <a:t>Getting Your Nonprofit Budget Past “One Day (or Year) at a Time,”</a:t>
            </a:r>
            <a:r>
              <a:rPr lang="en-US" sz="1900" dirty="0"/>
              <a:t> Hilda Polanco, The Dodge Blog, May 2016: </a:t>
            </a:r>
            <a:r>
              <a:rPr lang="en-US" sz="1800" dirty="0">
                <a:hlinkClick r:id="rId5"/>
              </a:rPr>
              <a:t>http://blog.grdodge.org/2016/05/03/technical-assistance-getting-your-nonprofit-budget-past-one-day-or-year-at-a-time/#sthash.viu7dSrc.dpbs</a:t>
            </a:r>
            <a:r>
              <a:rPr lang="en-US" sz="1800" dirty="0"/>
              <a:t>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1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81000" y="1447800"/>
            <a:ext cx="8229600" cy="639762"/>
          </a:xfrm>
        </p:spPr>
        <p:txBody>
          <a:bodyPr/>
          <a:lstStyle/>
          <a:p>
            <a:r>
              <a:rPr lang="en-US" dirty="0" smtClean="0"/>
              <a:t>Nonprofit Quarterly &amp; FMA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1000" y="2209800"/>
            <a:ext cx="3962400" cy="3733800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/>
              <a:t>Ensuring the Right Mix of Financial Reports for Your Board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Resources: Webinars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4474" t="21639" r="18198" b="19344"/>
          <a:stretch>
            <a:fillRect/>
          </a:stretch>
        </p:blipFill>
        <p:spPr bwMode="auto">
          <a:xfrm>
            <a:off x="457200" y="3032913"/>
            <a:ext cx="3868341" cy="2865438"/>
          </a:xfrm>
          <a:prstGeom prst="rect">
            <a:avLst/>
          </a:prstGeom>
          <a:noFill/>
          <a:ln w="19050">
            <a:solidFill>
              <a:schemeClr val="tx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8" name="Picture 3" descr="C:\Users\swalker\AppData\Local\Microsoft\Windows\Temporary Internet Files\Content.IE5\0MXPPY9P\play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2577" y="4023513"/>
            <a:ext cx="926823" cy="785123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 l="36221" t="28467" r="15977" b="16564"/>
          <a:stretch>
            <a:fillRect/>
          </a:stretch>
        </p:blipFill>
        <p:spPr bwMode="auto">
          <a:xfrm>
            <a:off x="4799310" y="3032914"/>
            <a:ext cx="3962400" cy="2865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3" descr="C:\Users\swalker\AppData\Local\Microsoft\Windows\Temporary Internet Files\Content.IE5\0MXPPY9P\play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3309" y="4023513"/>
            <a:ext cx="926823" cy="785123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3196" y="6096000"/>
            <a:ext cx="4572000" cy="55399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sz="1500" b="1" dirty="0" smtClean="0">
                <a:solidFill>
                  <a:srgbClr val="3C3C3B"/>
                </a:solidFill>
                <a:hlinkClick r:id="rId5"/>
              </a:rPr>
              <a:t>http://info.nonprofitquarterly.org/webinar-understanding-financial-models-board-guidance</a:t>
            </a:r>
            <a:r>
              <a:rPr lang="en-US" sz="1500" b="1" dirty="0" smtClean="0">
                <a:solidFill>
                  <a:srgbClr val="3C3C3B"/>
                </a:solidFill>
              </a:rPr>
              <a:t> </a:t>
            </a:r>
            <a:endParaRPr lang="en-US" sz="1500" b="1" dirty="0">
              <a:solidFill>
                <a:srgbClr val="3C3C3B"/>
              </a:solidFill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4729477" y="2209800"/>
            <a:ext cx="3962400" cy="3733800"/>
          </a:xfrm>
          <a:prstGeom prst="rect">
            <a:avLst/>
          </a:prstGeom>
        </p:spPr>
        <p:txBody>
          <a:bodyPr vert="horz"/>
          <a:lstStyle/>
          <a:p>
            <a:pPr>
              <a:spcBef>
                <a:spcPct val="20000"/>
              </a:spcBef>
              <a:buClr>
                <a:srgbClr val="46AF37"/>
              </a:buClr>
              <a:buFont typeface="Arial"/>
              <a:buNone/>
              <a:defRPr/>
            </a:pPr>
            <a:r>
              <a:rPr lang="en-US" sz="2000" b="1" i="1" dirty="0" smtClean="0">
                <a:solidFill>
                  <a:srgbClr val="3C3C3B"/>
                </a:solidFill>
              </a:rPr>
              <a:t>Models and Components of Great Nonprofit Dashboards</a:t>
            </a:r>
            <a:endParaRPr lang="en-US" sz="2000" dirty="0" smtClean="0">
              <a:solidFill>
                <a:srgbClr val="3C3C3B"/>
              </a:solidFill>
            </a:endParaRPr>
          </a:p>
          <a:p>
            <a:pPr marL="177800" indent="-177800">
              <a:spcBef>
                <a:spcPct val="20000"/>
              </a:spcBef>
              <a:buClr>
                <a:srgbClr val="46AF37"/>
              </a:buClr>
              <a:buFont typeface="Arial"/>
              <a:buChar char="•"/>
              <a:defRPr/>
            </a:pPr>
            <a:endParaRPr lang="en-US" sz="2000" dirty="0">
              <a:solidFill>
                <a:srgbClr val="3C3C3B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94694" y="6096000"/>
            <a:ext cx="4572000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1500" b="1" dirty="0" smtClean="0">
                <a:solidFill>
                  <a:srgbClr val="0076C0"/>
                </a:solidFill>
                <a:hlinkClick r:id="rId6"/>
              </a:rPr>
              <a:t>https://nonprofitquarterly.org/2016/02/17/models-and-components-of-a-great-nonprofit-dashboard/</a:t>
            </a:r>
            <a:r>
              <a:rPr lang="en-US" sz="1500" b="1" dirty="0" smtClean="0">
                <a:solidFill>
                  <a:srgbClr val="0076C0"/>
                </a:solidFill>
              </a:rPr>
              <a:t> </a:t>
            </a:r>
            <a:endParaRPr lang="en-US" sz="1500" b="1" dirty="0">
              <a:solidFill>
                <a:srgbClr val="3C3C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54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StrongNonprofits.org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 smtClean="0"/>
              <a:t>In collaboration with the Wallace Foundation, FMA has created a library of tools and resources to help organizations become “fiscally fit”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 smtClean="0"/>
              <a:t>Four Topic Areas:  </a:t>
            </a:r>
            <a:r>
              <a:rPr lang="en-US" sz="2000" b="1" dirty="0" smtClean="0">
                <a:solidFill>
                  <a:srgbClr val="0070C0"/>
                </a:solidFill>
              </a:rPr>
              <a:t>Planning</a:t>
            </a:r>
            <a:r>
              <a:rPr lang="en-US" sz="2000" dirty="0" smtClean="0"/>
              <a:t>  |  </a:t>
            </a:r>
            <a:r>
              <a:rPr lang="en-US" sz="2000" b="1" dirty="0" smtClean="0">
                <a:solidFill>
                  <a:srgbClr val="0070C0"/>
                </a:solidFill>
              </a:rPr>
              <a:t>Monitoring</a:t>
            </a:r>
            <a:r>
              <a:rPr lang="en-US" sz="2000" dirty="0" smtClean="0"/>
              <a:t>  |  </a:t>
            </a:r>
            <a:r>
              <a:rPr lang="en-US" sz="2000" b="1" dirty="0" smtClean="0">
                <a:solidFill>
                  <a:srgbClr val="0070C0"/>
                </a:solidFill>
              </a:rPr>
              <a:t>Operations</a:t>
            </a:r>
            <a:r>
              <a:rPr lang="en-US" sz="2000" dirty="0" smtClean="0"/>
              <a:t>  |  </a:t>
            </a:r>
            <a:r>
              <a:rPr lang="en-US" sz="2000" b="1" dirty="0" smtClean="0">
                <a:solidFill>
                  <a:srgbClr val="0070C0"/>
                </a:solidFill>
              </a:rPr>
              <a:t>Governance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Strongnonprofits.org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55312" t="27790" r="7188" b="37787"/>
          <a:stretch>
            <a:fillRect/>
          </a:stretch>
        </p:blipFill>
        <p:spPr bwMode="auto">
          <a:xfrm>
            <a:off x="381000" y="3583958"/>
            <a:ext cx="8353044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0" dirty="0" smtClean="0"/>
              <a:t>Questions?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36896" y="3407392"/>
            <a:ext cx="7883856" cy="103154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Fiscal Management Associates, LLC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52736" y="1371601"/>
            <a:ext cx="8229600" cy="2057399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1800" dirty="0" smtClean="0"/>
              <a:t>Established in 1999 to serve not-for-profit organizations around the country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1800" dirty="0" smtClean="0"/>
              <a:t>Provides customized financial management, accounting, software, organizational development, human resources, and other consulting services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1800" dirty="0" smtClean="0"/>
              <a:t>Works directly with organizations or through funder-supported management and technical assistance programs</a:t>
            </a:r>
            <a:endParaRPr lang="en-US" sz="1800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36896" y="3581400"/>
            <a:ext cx="784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Courier New" pitchFamily="49" charset="0"/>
              <a:buNone/>
            </a:pPr>
            <a:r>
              <a:rPr lang="en-US" b="1" i="1" dirty="0" smtClean="0">
                <a:solidFill>
                  <a:schemeClr val="accent1"/>
                </a:solidFill>
              </a:rPr>
              <a:t>FMA's </a:t>
            </a:r>
            <a:r>
              <a:rPr lang="en-US" b="1" i="1" dirty="0">
                <a:solidFill>
                  <a:schemeClr val="accent1"/>
                </a:solidFill>
              </a:rPr>
              <a:t>mission is to empower not-for-profit organizations with the </a:t>
            </a:r>
            <a:r>
              <a:rPr lang="en-US" b="1" i="1" dirty="0" smtClean="0">
                <a:solidFill>
                  <a:schemeClr val="accent1"/>
                </a:solidFill>
              </a:rPr>
              <a:t>knowledge and </a:t>
            </a:r>
            <a:r>
              <a:rPr lang="en-US" b="1" i="1" dirty="0">
                <a:solidFill>
                  <a:schemeClr val="accent1"/>
                </a:solidFill>
              </a:rPr>
              <a:t>skills to successfully serve their constituents and fulfill their </a:t>
            </a:r>
            <a:r>
              <a:rPr lang="en-US" b="1" i="1" dirty="0" smtClean="0">
                <a:solidFill>
                  <a:schemeClr val="accent1"/>
                </a:solidFill>
              </a:rPr>
              <a:t>missions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2000" b="1" dirty="0"/>
              <a:t/>
            </a:r>
            <a:br>
              <a:rPr lang="en-US" sz="2000" b="1" dirty="0"/>
            </a:br>
            <a:endParaRPr lang="en-US" sz="1300" b="1" dirty="0"/>
          </a:p>
          <a:p>
            <a:pPr marL="342900" indent="-342900" algn="ctr">
              <a:lnSpc>
                <a:spcPct val="3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Courier New" pitchFamily="49" charset="0"/>
              <a:buNone/>
            </a:pPr>
            <a:endParaRPr lang="en-US" sz="1300" b="1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Courier New" pitchFamily="49" charset="0"/>
              <a:buNone/>
            </a:pPr>
            <a:endParaRPr lang="en-US" sz="1300" b="1" u="sng" dirty="0">
              <a:solidFill>
                <a:srgbClr val="3333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4863152"/>
            <a:ext cx="4114800" cy="125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sz="1600" b="1" dirty="0" smtClean="0"/>
              <a:t>Andrea Mills, MBA, CPA, CCSA®, CGMA</a:t>
            </a:r>
          </a:p>
          <a:p>
            <a:pPr marL="342900" indent="-342900" algn="ctr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1600" dirty="0" smtClean="0">
                <a:solidFill>
                  <a:schemeClr val="tx2"/>
                </a:solidFill>
              </a:rPr>
              <a:t>amills@fmaonline.net</a:t>
            </a:r>
          </a:p>
          <a:p>
            <a:pPr marL="342900" indent="-342900" algn="ctr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1500" dirty="0" smtClean="0"/>
              <a:t>212-931-9163</a:t>
            </a:r>
          </a:p>
          <a:p>
            <a:pPr marL="342900" indent="-342900" algn="ctr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endParaRPr lang="en-US" sz="600" dirty="0" smtClean="0"/>
          </a:p>
          <a:p>
            <a:pPr marL="342900" indent="-342900" algn="ctr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rgbClr val="0076C0"/>
                </a:solidFill>
              </a:rPr>
              <a:t>New York | Chicago | Oakland | LA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71600" y="6202739"/>
            <a:ext cx="2248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/>
                </a:solidFill>
              </a:rPr>
              <a:t>www.fmaonline.net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pic>
        <p:nvPicPr>
          <p:cNvPr id="9" name="Picture 8" descr="twitter32.pn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96216" y="4865348"/>
            <a:ext cx="454223" cy="45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linkedin32.png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96216" y="6143758"/>
            <a:ext cx="454223" cy="45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id:image003.png@01CD6E58.FADC9570">
            <a:hlinkClick r:id="rId7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96216" y="5503025"/>
            <a:ext cx="454223" cy="45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479824" y="4892644"/>
            <a:ext cx="3092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@FMA4Nonprofits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479824" y="5542494"/>
            <a:ext cx="363119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/</a:t>
            </a:r>
            <a:r>
              <a:rPr lang="en-US" sz="1700" dirty="0" err="1" smtClean="0"/>
              <a:t>FiscalManagementAssociates</a:t>
            </a:r>
            <a:endParaRPr lang="en-US" sz="1700" dirty="0"/>
          </a:p>
        </p:txBody>
      </p:sp>
      <p:sp>
        <p:nvSpPr>
          <p:cNvPr id="20" name="TextBox 19"/>
          <p:cNvSpPr txBox="1"/>
          <p:nvPr/>
        </p:nvSpPr>
        <p:spPr>
          <a:xfrm>
            <a:off x="5475912" y="6151521"/>
            <a:ext cx="3635104" cy="485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1600" dirty="0" smtClean="0"/>
              <a:t>l</a:t>
            </a:r>
            <a:r>
              <a:rPr lang="en-US" sz="1700" dirty="0" smtClean="0"/>
              <a:t>inkedin.com/company/fiscal-management-associates-</a:t>
            </a:r>
            <a:r>
              <a:rPr lang="en-US" sz="1700" dirty="0" err="1" smtClean="0"/>
              <a:t>llc</a:t>
            </a:r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Key Elements of Long-term Sustainability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86000"/>
            <a:ext cx="8229600" cy="37338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200" dirty="0" smtClean="0"/>
              <a:t>(1) Creating annual and long-term financial goals and plans</a:t>
            </a:r>
          </a:p>
          <a:p>
            <a:pPr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200" dirty="0" smtClean="0"/>
              <a:t>(2) Establishing mechanisms to monitor financial performance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Long Term Sustainability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(1) Creating annual and long-term financial goals and plans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sz="half" idx="2"/>
          </p:nvPr>
        </p:nvSpPr>
        <p:spPr>
          <a:xfrm>
            <a:off x="457200" y="2362200"/>
            <a:ext cx="8229600" cy="3733800"/>
          </a:xfrm>
        </p:spPr>
        <p:txBody>
          <a:bodyPr/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200" dirty="0" smtClean="0"/>
              <a:t>Develop </a:t>
            </a:r>
            <a:r>
              <a:rPr lang="en-US" sz="2200" b="1" dirty="0" smtClean="0"/>
              <a:t>multi-year financial plans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200" dirty="0" smtClean="0"/>
              <a:t>Establish </a:t>
            </a:r>
            <a:r>
              <a:rPr lang="en-US" sz="2200" b="1" dirty="0" smtClean="0"/>
              <a:t>operating reserves </a:t>
            </a:r>
            <a:r>
              <a:rPr lang="en-US" sz="2200" dirty="0" smtClean="0"/>
              <a:t>and policies on their use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200" dirty="0" smtClean="0"/>
              <a:t>Understand the </a:t>
            </a:r>
            <a:r>
              <a:rPr lang="en-US" sz="2200" b="1" dirty="0" smtClean="0"/>
              <a:t>full costs of programming 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200" dirty="0" smtClean="0"/>
              <a:t>Incorporate </a:t>
            </a:r>
            <a:r>
              <a:rPr lang="en-US" sz="2200" b="1" dirty="0" smtClean="0"/>
              <a:t>scenario planning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200" dirty="0" smtClean="0"/>
              <a:t>Plan for </a:t>
            </a:r>
            <a:r>
              <a:rPr lang="en-US" sz="2200" b="1" dirty="0" smtClean="0"/>
              <a:t>capital needs</a:t>
            </a:r>
            <a:r>
              <a:rPr lang="en-US" sz="2200" dirty="0" smtClean="0"/>
              <a:t>, including both operating cash flow and fixed asset investments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Long Term Sustainability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639762"/>
          </a:xfrm>
        </p:spPr>
        <p:txBody>
          <a:bodyPr/>
          <a:lstStyle/>
          <a:p>
            <a:pPr marL="457200" indent="-457200"/>
            <a:r>
              <a:rPr lang="en-US" dirty="0" smtClean="0"/>
              <a:t>(2) Establishing mechanisms to monitor financial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362200"/>
            <a:ext cx="8229600" cy="3733800"/>
          </a:xfrm>
        </p:spPr>
        <p:txBody>
          <a:bodyPr/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200" dirty="0" smtClean="0"/>
              <a:t>Set </a:t>
            </a:r>
            <a:r>
              <a:rPr lang="en-US" sz="2200" b="1" dirty="0" smtClean="0"/>
              <a:t>Key Performance Indicators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200" dirty="0" smtClean="0"/>
              <a:t>Develop </a:t>
            </a:r>
            <a:r>
              <a:rPr lang="en-US" sz="2200" b="1" dirty="0" smtClean="0"/>
              <a:t>performance dashboards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200" dirty="0" smtClean="0"/>
              <a:t>Incorporate </a:t>
            </a:r>
            <a:r>
              <a:rPr lang="en-US" sz="2200" b="1" dirty="0" smtClean="0"/>
              <a:t>forecasting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Long Term Sustainability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Key Financial Metric: Operating Reserves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4DC34-AA7F-534A-9086-6E85837D99CA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 Sheet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09800" y="1600200"/>
            <a:ext cx="1981200" cy="4572000"/>
          </a:xfrm>
          <a:prstGeom prst="rect">
            <a:avLst/>
          </a:prstGeom>
          <a:solidFill>
            <a:srgbClr val="46AF37"/>
          </a:solidFill>
          <a:ln>
            <a:solidFill>
              <a:srgbClr val="46AF3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  <a:latin typeface="Franklin Gothic Medium"/>
              </a:rPr>
              <a:t>ASSETS</a:t>
            </a:r>
            <a:endParaRPr lang="en-US" sz="2800" b="1" dirty="0">
              <a:solidFill>
                <a:prstClr val="white"/>
              </a:solidFill>
              <a:latin typeface="Franklin Gothic Medium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200" y="1600200"/>
            <a:ext cx="2057400" cy="1905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  <a:latin typeface="Franklin Gothic Medium"/>
              </a:rPr>
              <a:t>LIABILITIES</a:t>
            </a:r>
            <a:endParaRPr lang="en-US" sz="2800" b="1" dirty="0">
              <a:solidFill>
                <a:prstClr val="white"/>
              </a:solidFill>
              <a:latin typeface="Franklin Gothic Medium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8200" y="4060686"/>
            <a:ext cx="2057400" cy="211151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  <a:latin typeface="Franklin Gothic Medium"/>
              </a:rPr>
              <a:t>NET ASSETS</a:t>
            </a:r>
            <a:endParaRPr lang="en-US" sz="2800" b="1" dirty="0">
              <a:solidFill>
                <a:prstClr val="white"/>
              </a:solidFill>
              <a:latin typeface="Franklin Gothic Mediu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4728" y="2667000"/>
            <a:ext cx="457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solidFill>
                  <a:srgbClr val="3C3C3B"/>
                </a:solidFill>
              </a:rPr>
              <a:t>=</a:t>
            </a:r>
            <a:endParaRPr lang="en-US" sz="5000" dirty="0">
              <a:solidFill>
                <a:srgbClr val="3C3C3B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34290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3C3C3B"/>
                </a:solidFill>
              </a:rPr>
              <a:t>+</a:t>
            </a:r>
            <a:endParaRPr lang="en-US" sz="4000" b="1" dirty="0">
              <a:solidFill>
                <a:srgbClr val="3C3C3B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1600200"/>
            <a:ext cx="19812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12713" indent="-112713">
              <a:lnSpc>
                <a:spcPts val="2000"/>
              </a:lnSpc>
              <a:spcBef>
                <a:spcPts val="400"/>
              </a:spcBef>
            </a:pPr>
            <a:r>
              <a:rPr lang="en-US" sz="2000" b="1" dirty="0" smtClean="0">
                <a:solidFill>
                  <a:srgbClr val="3C3C3B"/>
                </a:solidFill>
              </a:rPr>
              <a:t>What We Own</a:t>
            </a:r>
            <a:endParaRPr lang="en-US" sz="2000" b="1" dirty="0">
              <a:solidFill>
                <a:srgbClr val="3C3C3B"/>
              </a:solidFill>
            </a:endParaRPr>
          </a:p>
          <a:p>
            <a:pPr marL="112713" indent="-112713">
              <a:lnSpc>
                <a:spcPts val="2000"/>
              </a:lnSpc>
              <a:spcBef>
                <a:spcPts val="400"/>
              </a:spcBef>
            </a:pPr>
            <a:endParaRPr lang="en-US" sz="2400" b="1" i="1" dirty="0" smtClean="0">
              <a:solidFill>
                <a:srgbClr val="3C3C3B"/>
              </a:solidFill>
            </a:endParaRPr>
          </a:p>
          <a:p>
            <a:pPr marL="112713" indent="-112713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3C3C3B"/>
                </a:solidFill>
              </a:rPr>
              <a:t>Cash</a:t>
            </a:r>
          </a:p>
          <a:p>
            <a:pPr marL="112713" indent="-112713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3C3C3B"/>
                </a:solidFill>
              </a:rPr>
              <a:t>Receivables</a:t>
            </a:r>
          </a:p>
          <a:p>
            <a:pPr marL="112713" indent="-112713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3C3C3B"/>
                </a:solidFill>
              </a:rPr>
              <a:t>Investments</a:t>
            </a:r>
          </a:p>
          <a:p>
            <a:pPr marL="112713" indent="-112713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3C3C3B"/>
                </a:solidFill>
              </a:rPr>
              <a:t>Property, Plant &amp; Equipment, net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705600" y="1600200"/>
            <a:ext cx="2209800" cy="1905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12713" indent="-112713">
              <a:lnSpc>
                <a:spcPts val="2000"/>
              </a:lnSpc>
              <a:spcBef>
                <a:spcPts val="400"/>
              </a:spcBef>
            </a:pPr>
            <a:r>
              <a:rPr lang="en-US" b="1" dirty="0" smtClean="0">
                <a:solidFill>
                  <a:srgbClr val="3C3C3B"/>
                </a:solidFill>
              </a:rPr>
              <a:t>What We Owe</a:t>
            </a:r>
            <a:endParaRPr lang="en-US" b="1" i="1" dirty="0" smtClean="0">
              <a:solidFill>
                <a:srgbClr val="3C3C3B"/>
              </a:solidFill>
            </a:endParaRPr>
          </a:p>
          <a:p>
            <a:pPr marL="112713" indent="-112713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3C3C3B"/>
                </a:solidFill>
              </a:rPr>
              <a:t>Bills due</a:t>
            </a:r>
          </a:p>
          <a:p>
            <a:pPr marL="112713" indent="-112713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3C3C3B"/>
                </a:solidFill>
              </a:rPr>
              <a:t>Line of Credit</a:t>
            </a:r>
          </a:p>
          <a:p>
            <a:pPr marL="112713" indent="-112713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3C3C3B"/>
                </a:solidFill>
              </a:rPr>
              <a:t>Deferred Revenue</a:t>
            </a:r>
          </a:p>
          <a:p>
            <a:pPr marL="112713" indent="-112713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3C3C3B"/>
                </a:solidFill>
              </a:rPr>
              <a:t>Long-term Debt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705600" y="4060686"/>
            <a:ext cx="2209800" cy="21115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ts val="2000"/>
              </a:lnSpc>
              <a:spcBef>
                <a:spcPts val="400"/>
              </a:spcBef>
            </a:pPr>
            <a:r>
              <a:rPr lang="en-US" b="1" dirty="0" smtClean="0">
                <a:solidFill>
                  <a:srgbClr val="3C3C3B"/>
                </a:solidFill>
              </a:rPr>
              <a:t>Our Available Capital</a:t>
            </a:r>
          </a:p>
          <a:p>
            <a:pPr marL="112713" indent="-112713">
              <a:lnSpc>
                <a:spcPts val="2000"/>
              </a:lnSpc>
              <a:spcBef>
                <a:spcPts val="4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3C3C3B"/>
                </a:solidFill>
              </a:rPr>
              <a:t>Unrestricted</a:t>
            </a:r>
          </a:p>
          <a:p>
            <a:pPr marL="344488" lvl="1" indent="-111125">
              <a:lnSpc>
                <a:spcPts val="2000"/>
              </a:lnSpc>
              <a:buFont typeface="Calibri" pitchFamily="34" charset="0"/>
              <a:buChar char="̶"/>
            </a:pPr>
            <a:r>
              <a:rPr lang="en-US" sz="1600" dirty="0" smtClean="0">
                <a:solidFill>
                  <a:srgbClr val="3C3C3B"/>
                </a:solidFill>
              </a:rPr>
              <a:t>Board Designated</a:t>
            </a:r>
          </a:p>
          <a:p>
            <a:pPr marL="344488" lvl="1" indent="-111125">
              <a:lnSpc>
                <a:spcPts val="2000"/>
              </a:lnSpc>
              <a:buFont typeface="Calibri" pitchFamily="34" charset="0"/>
              <a:buChar char="̶"/>
            </a:pPr>
            <a:r>
              <a:rPr lang="en-US" sz="1600" dirty="0" smtClean="0">
                <a:solidFill>
                  <a:srgbClr val="3C3C3B"/>
                </a:solidFill>
              </a:rPr>
              <a:t>Fixed Assets</a:t>
            </a:r>
          </a:p>
          <a:p>
            <a:pPr marL="344488" lvl="1" indent="-111125">
              <a:lnSpc>
                <a:spcPts val="2000"/>
              </a:lnSpc>
              <a:buFont typeface="Calibri" pitchFamily="34" charset="0"/>
              <a:buChar char="̶"/>
            </a:pPr>
            <a:r>
              <a:rPr lang="en-US" sz="1600" dirty="0" smtClean="0">
                <a:solidFill>
                  <a:srgbClr val="3C3C3B"/>
                </a:solidFill>
              </a:rPr>
              <a:t>Other</a:t>
            </a:r>
          </a:p>
          <a:p>
            <a:pPr marL="112713" indent="-112713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3C3C3B"/>
                </a:solidFill>
              </a:rPr>
              <a:t>Temp. Restricted</a:t>
            </a:r>
          </a:p>
          <a:p>
            <a:pPr marL="112713" indent="-112713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3C3C3B"/>
                </a:solidFill>
              </a:rPr>
              <a:t>Perm. Restricted</a:t>
            </a:r>
          </a:p>
        </p:txBody>
      </p:sp>
    </p:spTree>
    <p:extLst>
      <p:ext uri="{BB962C8B-B14F-4D97-AF65-F5344CB8AC3E}">
        <p14:creationId xmlns:p14="http://schemas.microsoft.com/office/powerpoint/2010/main" val="337378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77">
      <a:dk1>
        <a:srgbClr val="3C3C3B"/>
      </a:dk1>
      <a:lt1>
        <a:sysClr val="window" lastClr="FFFFFF"/>
      </a:lt1>
      <a:dk2>
        <a:srgbClr val="0061B2"/>
      </a:dk2>
      <a:lt2>
        <a:srgbClr val="DCDDE0"/>
      </a:lt2>
      <a:accent1>
        <a:srgbClr val="0061B2"/>
      </a:accent1>
      <a:accent2>
        <a:srgbClr val="46AF37"/>
      </a:accent2>
      <a:accent3>
        <a:srgbClr val="D3D745"/>
      </a:accent3>
      <a:accent4>
        <a:srgbClr val="ACBDCD"/>
      </a:accent4>
      <a:accent5>
        <a:srgbClr val="D2BF82"/>
      </a:accent5>
      <a:accent6>
        <a:srgbClr val="00A4A0"/>
      </a:accent6>
      <a:hlink>
        <a:srgbClr val="0000FF"/>
      </a:hlink>
      <a:folHlink>
        <a:srgbClr val="8000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ap="flat" cmpd="sng" algn="ctr">
          <a:solidFill>
            <a:srgbClr val="0070C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Custom 77">
      <a:dk1>
        <a:srgbClr val="3C3C3B"/>
      </a:dk1>
      <a:lt1>
        <a:sysClr val="window" lastClr="FFFFFF"/>
      </a:lt1>
      <a:dk2>
        <a:srgbClr val="0061B2"/>
      </a:dk2>
      <a:lt2>
        <a:srgbClr val="DCDDE0"/>
      </a:lt2>
      <a:accent1>
        <a:srgbClr val="0061B2"/>
      </a:accent1>
      <a:accent2>
        <a:srgbClr val="46AF37"/>
      </a:accent2>
      <a:accent3>
        <a:srgbClr val="D3D745"/>
      </a:accent3>
      <a:accent4>
        <a:srgbClr val="ACBDCD"/>
      </a:accent4>
      <a:accent5>
        <a:srgbClr val="D2BF82"/>
      </a:accent5>
      <a:accent6>
        <a:srgbClr val="00A4A0"/>
      </a:accent6>
      <a:hlink>
        <a:srgbClr val="0000FF"/>
      </a:hlink>
      <a:folHlink>
        <a:srgbClr val="8000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ap="flat" cmpd="sng" algn="ctr">
          <a:solidFill>
            <a:srgbClr val="0070C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Custom 77">
      <a:dk1>
        <a:srgbClr val="3C3C3B"/>
      </a:dk1>
      <a:lt1>
        <a:sysClr val="window" lastClr="FFFFFF"/>
      </a:lt1>
      <a:dk2>
        <a:srgbClr val="0061B2"/>
      </a:dk2>
      <a:lt2>
        <a:srgbClr val="DCDDE0"/>
      </a:lt2>
      <a:accent1>
        <a:srgbClr val="0061B2"/>
      </a:accent1>
      <a:accent2>
        <a:srgbClr val="46AF37"/>
      </a:accent2>
      <a:accent3>
        <a:srgbClr val="D3D745"/>
      </a:accent3>
      <a:accent4>
        <a:srgbClr val="ACBDCD"/>
      </a:accent4>
      <a:accent5>
        <a:srgbClr val="D2BF82"/>
      </a:accent5>
      <a:accent6>
        <a:srgbClr val="00A4A0"/>
      </a:accent6>
      <a:hlink>
        <a:srgbClr val="0000FF"/>
      </a:hlink>
      <a:folHlink>
        <a:srgbClr val="8000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ap="flat" cmpd="sng" algn="ctr">
          <a:solidFill>
            <a:srgbClr val="0070C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8442</TotalTime>
  <Words>1711</Words>
  <Application>Microsoft Office PowerPoint</Application>
  <PresentationFormat>On-screen Show (4:3)</PresentationFormat>
  <Paragraphs>360</Paragraphs>
  <Slides>49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Office Theme</vt:lpstr>
      <vt:lpstr>1_Office Theme</vt:lpstr>
      <vt:lpstr>2_Office Theme</vt:lpstr>
      <vt:lpstr>Making Meaning Out of Your Money: Finance Fun for All!</vt:lpstr>
      <vt:lpstr>Strategic Financial Management</vt:lpstr>
      <vt:lpstr>Excellence in Financial Management</vt:lpstr>
      <vt:lpstr>Fiscal strategy:  Long Term Sustainability</vt:lpstr>
      <vt:lpstr>Elements of Long Term Sustainability</vt:lpstr>
      <vt:lpstr>Elements of Long Term Sustainability</vt:lpstr>
      <vt:lpstr>Elements of Long Term Sustainability </vt:lpstr>
      <vt:lpstr>Key Financial Metric: Operating Reserves</vt:lpstr>
      <vt:lpstr>Balance Sheet</vt:lpstr>
      <vt:lpstr>Capital Structure</vt:lpstr>
      <vt:lpstr>PowerPoint Presentation</vt:lpstr>
      <vt:lpstr>PowerPoint Presentation</vt:lpstr>
      <vt:lpstr>Balance Sheet: Operating Reserves</vt:lpstr>
      <vt:lpstr>Activity</vt:lpstr>
      <vt:lpstr>Strategies for Creating Reserves</vt:lpstr>
      <vt:lpstr>Creating annual and long-term financial plans</vt:lpstr>
      <vt:lpstr>Types of Budgets</vt:lpstr>
      <vt:lpstr>Multi-Year Planning</vt:lpstr>
      <vt:lpstr>Strategic and Financial Planning</vt:lpstr>
      <vt:lpstr>PowerPoint Presentation</vt:lpstr>
      <vt:lpstr>Budgeting Concepts: Expense Categories</vt:lpstr>
      <vt:lpstr>Budgeting Concepts: Expense Categories </vt:lpstr>
      <vt:lpstr>Understanding Full Cost of Programming</vt:lpstr>
      <vt:lpstr>Translating Cost Categories</vt:lpstr>
      <vt:lpstr>Allocation Methodology</vt:lpstr>
      <vt:lpstr>Building Your Budget</vt:lpstr>
      <vt:lpstr>Building Your Budget</vt:lpstr>
      <vt:lpstr>Building Your Budget</vt:lpstr>
      <vt:lpstr>Building Your Budget</vt:lpstr>
      <vt:lpstr>Building Your Budget</vt:lpstr>
      <vt:lpstr>Building Your Budget</vt:lpstr>
      <vt:lpstr>Building Your Budget</vt:lpstr>
      <vt:lpstr>PowerPoint Presentation</vt:lpstr>
      <vt:lpstr>PowerPoint Presentation</vt:lpstr>
      <vt:lpstr>Strategy for Funding the Gap</vt:lpstr>
      <vt:lpstr>Budgeting Framework</vt:lpstr>
      <vt:lpstr> Monitoring your  financial plans</vt:lpstr>
      <vt:lpstr>Team Decision Making</vt:lpstr>
      <vt:lpstr>Financial Decision-Making Meetings</vt:lpstr>
      <vt:lpstr>Financial Monitoring</vt:lpstr>
      <vt:lpstr>Adding a Performance Dashboard creates Focus </vt:lpstr>
      <vt:lpstr>Performance Dashboard: Sample 1 </vt:lpstr>
      <vt:lpstr>Performance Dashboard: Sample 2</vt:lpstr>
      <vt:lpstr> Resources</vt:lpstr>
      <vt:lpstr>Resources </vt:lpstr>
      <vt:lpstr>Resources: Webinars</vt:lpstr>
      <vt:lpstr>Strongnonprofits.org</vt:lpstr>
      <vt:lpstr> Questions?</vt:lpstr>
      <vt:lpstr>Fiscal Management Associates, LLC </vt:lpstr>
    </vt:vector>
  </TitlesOfParts>
  <Company>Lugh Studio,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Brian Gallarello</dc:creator>
  <cp:lastModifiedBy>Mecca Brooks</cp:lastModifiedBy>
  <cp:revision>475</cp:revision>
  <dcterms:created xsi:type="dcterms:W3CDTF">2012-05-24T17:22:53Z</dcterms:created>
  <dcterms:modified xsi:type="dcterms:W3CDTF">2017-05-04T18:19:28Z</dcterms:modified>
</cp:coreProperties>
</file>