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86" r:id="rId3"/>
    <p:sldId id="287" r:id="rId4"/>
    <p:sldId id="288" r:id="rId5"/>
    <p:sldId id="298" r:id="rId6"/>
    <p:sldId id="289" r:id="rId7"/>
    <p:sldId id="293" r:id="rId8"/>
    <p:sldId id="294" r:id="rId9"/>
    <p:sldId id="295" r:id="rId10"/>
    <p:sldId id="296" r:id="rId11"/>
    <p:sldId id="299" r:id="rId12"/>
    <p:sldId id="301" r:id="rId1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1F4E7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11"/>
    <p:restoredTop sz="94707"/>
  </p:normalViewPr>
  <p:slideViewPr>
    <p:cSldViewPr snapToGrid="0">
      <p:cViewPr varScale="1">
        <p:scale>
          <a:sx n="84" d="100"/>
          <a:sy n="84" d="100"/>
        </p:scale>
        <p:origin x="208" y="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defTabSz="457200" latinLnBrk="0">
      <a:defRPr sz="1200">
        <a:solidFill>
          <a:srgbClr val="FFFFFF"/>
        </a:solidFill>
        <a:latin typeface="+mn-lt"/>
        <a:ea typeface="+mn-ea"/>
        <a:cs typeface="+mn-cs"/>
        <a:sym typeface="Helvetica"/>
      </a:defRPr>
    </a:lvl1pPr>
    <a:lvl2pPr indent="228600" defTabSz="457200" latinLnBrk="0">
      <a:defRPr sz="1200">
        <a:solidFill>
          <a:srgbClr val="FFFFFF"/>
        </a:solidFill>
        <a:latin typeface="+mn-lt"/>
        <a:ea typeface="+mn-ea"/>
        <a:cs typeface="+mn-cs"/>
        <a:sym typeface="Helvetica"/>
      </a:defRPr>
    </a:lvl2pPr>
    <a:lvl3pPr indent="457200" defTabSz="457200" latinLnBrk="0">
      <a:defRPr sz="1200">
        <a:solidFill>
          <a:srgbClr val="FFFFFF"/>
        </a:solidFill>
        <a:latin typeface="+mn-lt"/>
        <a:ea typeface="+mn-ea"/>
        <a:cs typeface="+mn-cs"/>
        <a:sym typeface="Helvetica"/>
      </a:defRPr>
    </a:lvl3pPr>
    <a:lvl4pPr indent="685800" defTabSz="457200" latinLnBrk="0">
      <a:defRPr sz="1200">
        <a:solidFill>
          <a:srgbClr val="FFFFFF"/>
        </a:solidFill>
        <a:latin typeface="+mn-lt"/>
        <a:ea typeface="+mn-ea"/>
        <a:cs typeface="+mn-cs"/>
        <a:sym typeface="Helvetica"/>
      </a:defRPr>
    </a:lvl4pPr>
    <a:lvl5pPr indent="914400" defTabSz="457200" latinLnBrk="0">
      <a:defRPr sz="1200">
        <a:solidFill>
          <a:srgbClr val="FFFFFF"/>
        </a:solidFill>
        <a:latin typeface="+mn-lt"/>
        <a:ea typeface="+mn-ea"/>
        <a:cs typeface="+mn-cs"/>
        <a:sym typeface="Helvetica"/>
      </a:defRPr>
    </a:lvl5pPr>
    <a:lvl6pPr indent="1143000" defTabSz="457200" latinLnBrk="0">
      <a:defRPr sz="1200">
        <a:solidFill>
          <a:srgbClr val="FFFFFF"/>
        </a:solidFill>
        <a:latin typeface="+mn-lt"/>
        <a:ea typeface="+mn-ea"/>
        <a:cs typeface="+mn-cs"/>
        <a:sym typeface="Helvetica"/>
      </a:defRPr>
    </a:lvl6pPr>
    <a:lvl7pPr indent="1371600" defTabSz="457200" latinLnBrk="0">
      <a:defRPr sz="1200">
        <a:solidFill>
          <a:srgbClr val="FFFFFF"/>
        </a:solidFill>
        <a:latin typeface="+mn-lt"/>
        <a:ea typeface="+mn-ea"/>
        <a:cs typeface="+mn-cs"/>
        <a:sym typeface="Helvetica"/>
      </a:defRPr>
    </a:lvl7pPr>
    <a:lvl8pPr indent="1600200" defTabSz="457200" latinLnBrk="0">
      <a:defRPr sz="1200">
        <a:solidFill>
          <a:srgbClr val="FFFFFF"/>
        </a:solidFill>
        <a:latin typeface="+mn-lt"/>
        <a:ea typeface="+mn-ea"/>
        <a:cs typeface="+mn-cs"/>
        <a:sym typeface="Helvetica"/>
      </a:defRPr>
    </a:lvl8pPr>
    <a:lvl9pPr indent="1828800" defTabSz="457200" latinLnBrk="0">
      <a:defRPr sz="1200">
        <a:solidFill>
          <a:srgbClr val="FFFFFF"/>
        </a:solidFill>
        <a:latin typeface="+mn-lt"/>
        <a:ea typeface="+mn-ea"/>
        <a:cs typeface="+mn-cs"/>
        <a:sym typeface="Helvetica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579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365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248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80144" y="6404292"/>
            <a:ext cx="273657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Helvetica"/>
        <a:buChar char="•"/>
        <a:tabLst/>
        <a:defRPr sz="2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Helvetica"/>
        <a:buChar char="•"/>
        <a:tabLst/>
        <a:defRPr sz="2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Helvetica"/>
        <a:buChar char="•"/>
        <a:tabLst/>
        <a:defRPr sz="2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Helvetica"/>
        <a:buChar char="•"/>
        <a:tabLst/>
        <a:defRPr sz="2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Helvetica"/>
        <a:buChar char="•"/>
        <a:tabLst/>
        <a:defRPr sz="2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Helvetica"/>
        <a:buChar char="•"/>
        <a:tabLst/>
        <a:defRPr sz="2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Helvetica"/>
        <a:buChar char="•"/>
        <a:tabLst/>
        <a:defRPr sz="2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Helvetica"/>
        <a:buChar char="•"/>
        <a:tabLst/>
        <a:defRPr sz="2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Helvetica"/>
        <a:buChar char="•"/>
        <a:tabLst/>
        <a:defRPr sz="2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>
            <a:spLocks noGrp="1"/>
          </p:cNvSpPr>
          <p:nvPr>
            <p:ph type="ctrTitle"/>
          </p:nvPr>
        </p:nvSpPr>
        <p:spPr>
          <a:xfrm>
            <a:off x="1524000" y="415521"/>
            <a:ext cx="9144000" cy="10363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 b="1">
                <a:solidFill>
                  <a:srgbClr val="000000"/>
                </a:solidFill>
              </a:defRPr>
            </a:lvl1pPr>
          </a:lstStyle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Wiregrass Foundation</a:t>
            </a:r>
            <a:endParaRPr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5" name="Subtitle 2"/>
          <p:cNvSpPr txBox="1">
            <a:spLocks noGrp="1"/>
          </p:cNvSpPr>
          <p:nvPr>
            <p:ph type="subTitle" sz="quarter" idx="1"/>
          </p:nvPr>
        </p:nvSpPr>
        <p:spPr>
          <a:xfrm>
            <a:off x="1524000" y="3337561"/>
            <a:ext cx="9144000" cy="231343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defTabSz="822959">
              <a:lnSpc>
                <a:spcPct val="72000"/>
              </a:lnSpc>
              <a:spcBef>
                <a:spcPts val="900"/>
              </a:spcBef>
              <a:defRPr sz="1350">
                <a:solidFill>
                  <a:srgbClr val="000000"/>
                </a:solidFill>
              </a:defRPr>
            </a:pPr>
            <a:endParaRPr dirty="0">
              <a:solidFill>
                <a:schemeClr val="accent1">
                  <a:lumMod val="50000"/>
                </a:schemeClr>
              </a:solidFill>
            </a:endParaRPr>
          </a:p>
          <a:p>
            <a:pPr defTabSz="822959">
              <a:lnSpc>
                <a:spcPct val="122000"/>
              </a:lnSpc>
              <a:spcBef>
                <a:spcPts val="900"/>
              </a:spcBef>
              <a:defRPr sz="1350" b="1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ExecCONNECT</a:t>
            </a:r>
          </a:p>
          <a:p>
            <a:pPr defTabSz="822959">
              <a:lnSpc>
                <a:spcPct val="122000"/>
              </a:lnSpc>
              <a:spcBef>
                <a:spcPts val="900"/>
              </a:spcBef>
              <a:defRPr sz="1350" b="1">
                <a:solidFill>
                  <a:srgbClr val="000000"/>
                </a:solidFill>
              </a:defRPr>
            </a:pPr>
            <a:r>
              <a:rPr lang="en-US" sz="2300" dirty="0">
                <a:solidFill>
                  <a:schemeClr val="accent1">
                    <a:lumMod val="50000"/>
                  </a:schemeClr>
                </a:solidFill>
              </a:rPr>
              <a:t>How to Become and Hire a Unicorn</a:t>
            </a:r>
          </a:p>
          <a:p>
            <a:pPr defTabSz="822959">
              <a:lnSpc>
                <a:spcPct val="122000"/>
              </a:lnSpc>
              <a:spcBef>
                <a:spcPts val="900"/>
              </a:spcBef>
              <a:defRPr sz="1350" b="1">
                <a:solidFill>
                  <a:srgbClr val="000000"/>
                </a:solidFill>
              </a:defRPr>
            </a:pPr>
            <a:r>
              <a:rPr lang="en-US" sz="2300" dirty="0">
                <a:solidFill>
                  <a:schemeClr val="accent1">
                    <a:lumMod val="50000"/>
                  </a:schemeClr>
                </a:solidFill>
              </a:rPr>
              <a:t>Presented by Fran LaMattina</a:t>
            </a:r>
          </a:p>
          <a:p>
            <a:pPr defTabSz="822959">
              <a:lnSpc>
                <a:spcPct val="122000"/>
              </a:lnSpc>
              <a:spcBef>
                <a:spcPts val="900"/>
              </a:spcBef>
              <a:defRPr sz="1350" b="1">
                <a:solidFill>
                  <a:srgbClr val="000000"/>
                </a:solidFill>
              </a:defRPr>
            </a:pPr>
            <a:r>
              <a:rPr lang="en-US" sz="2300" dirty="0">
                <a:solidFill>
                  <a:schemeClr val="accent1">
                    <a:lumMod val="50000"/>
                  </a:schemeClr>
                </a:solidFill>
              </a:rPr>
              <a:t>May 1, 2024</a:t>
            </a:r>
          </a:p>
          <a:p>
            <a:pPr defTabSz="822959">
              <a:lnSpc>
                <a:spcPct val="72000"/>
              </a:lnSpc>
              <a:spcBef>
                <a:spcPts val="900"/>
              </a:spcBef>
              <a:defRPr sz="1350" b="1">
                <a:solidFill>
                  <a:srgbClr val="000000"/>
                </a:solidFill>
              </a:defRPr>
            </a:pPr>
            <a:endParaRPr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96" name="SfG.png" descr="Sf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2055" y="5724144"/>
            <a:ext cx="3647889" cy="1026311"/>
          </a:xfrm>
          <a:prstGeom prst="rect">
            <a:avLst/>
          </a:prstGeom>
          <a:ln w="12700">
            <a:miter lim="400000"/>
          </a:ln>
        </p:spPr>
      </p:pic>
      <p:pic>
        <p:nvPicPr>
          <p:cNvPr id="97" name="Wiregrass Foundation.jpg" descr="Wiregrass Foundatio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1728216"/>
            <a:ext cx="4366985" cy="1298448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AB09E59-5764-CF72-AD39-17851FF712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9355" y="1565048"/>
            <a:ext cx="4366986" cy="177251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1"/>
          <p:cNvSpPr txBox="1">
            <a:spLocks noGrp="1"/>
          </p:cNvSpPr>
          <p:nvPr>
            <p:ph type="title"/>
          </p:nvPr>
        </p:nvSpPr>
        <p:spPr>
          <a:xfrm>
            <a:off x="2189900" y="278619"/>
            <a:ext cx="7812200" cy="1325564"/>
          </a:xfrm>
          <a:prstGeom prst="rect">
            <a:avLst/>
          </a:prstGeom>
        </p:spPr>
        <p:txBody>
          <a:bodyPr/>
          <a:lstStyle>
            <a:lvl1pPr algn="ctr">
              <a:defRPr sz="4000" b="1">
                <a:solidFill>
                  <a:srgbClr val="000000"/>
                </a:solidFill>
              </a:defRPr>
            </a:lvl1pPr>
          </a:lstStyle>
          <a:p>
            <a:r>
              <a:rPr lang="en-US" dirty="0">
                <a:solidFill>
                  <a:srgbClr val="00B0F0"/>
                </a:solidFill>
              </a:rPr>
              <a:t> The Twelve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10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89277" y="1478280"/>
            <a:ext cx="11277600" cy="4258877"/>
          </a:xfrm>
          <a:prstGeom prst="rect">
            <a:avLst/>
          </a:prstGeom>
        </p:spPr>
        <p:txBody>
          <a:bodyPr>
            <a:noAutofit/>
          </a:bodyPr>
          <a:lstStyle/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Connected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It’s always been about who you know…and what they know about you.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75-80% of jobs are won through personal and professional connection.</a:t>
            </a:r>
          </a:p>
          <a:p>
            <a:pPr marL="1498600" lvl="3" indent="0" defTabSz="868680">
              <a:lnSpc>
                <a:spcPct val="100000"/>
              </a:lnSpc>
              <a:spcBef>
                <a:spcPts val="1200"/>
              </a:spcBef>
              <a:buSzPct val="60000"/>
              <a:buNone/>
              <a:defRPr sz="2375">
                <a:solidFill>
                  <a:srgbClr val="000000"/>
                </a:solidFill>
              </a:defRPr>
            </a:pPr>
            <a:endParaRPr lang="en-US" sz="25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Likable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Plays well with others. Relational equity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 wind up being more important than others.  More important than competency.</a:t>
            </a:r>
          </a:p>
          <a:p>
            <a:pPr marL="1005839" lvl="2" indent="0" defTabSz="868680">
              <a:lnSpc>
                <a:spcPct val="100000"/>
              </a:lnSpc>
              <a:spcBef>
                <a:spcPts val="1200"/>
              </a:spcBef>
              <a:buSzPct val="60000"/>
              <a:buNone/>
              <a:defRPr sz="2375">
                <a:solidFill>
                  <a:srgbClr val="000000"/>
                </a:solidFill>
              </a:defRPr>
            </a:pPr>
            <a:endParaRPr lang="en-US" sz="25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31C67B-28D1-51AE-6EE5-0B46FFDEB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3" y="5637029"/>
            <a:ext cx="2321266" cy="1142384"/>
          </a:xfrm>
          <a:prstGeom prst="rect">
            <a:avLst/>
          </a:prstGeom>
        </p:spPr>
      </p:pic>
      <p:pic>
        <p:nvPicPr>
          <p:cNvPr id="5" name="SfG.png" descr="SfG.png">
            <a:extLst>
              <a:ext uri="{FF2B5EF4-FFF2-40B4-BE49-F238E27FC236}">
                <a16:creationId xmlns:a16="http://schemas.microsoft.com/office/drawing/2014/main" id="{CC6C8394-BC08-DE39-3D86-21B2A5689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9867" y="5820435"/>
            <a:ext cx="2848550" cy="94212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30940213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1"/>
          <p:cNvSpPr txBox="1">
            <a:spLocks noGrp="1"/>
          </p:cNvSpPr>
          <p:nvPr>
            <p:ph type="title"/>
          </p:nvPr>
        </p:nvSpPr>
        <p:spPr>
          <a:xfrm>
            <a:off x="2189900" y="278619"/>
            <a:ext cx="7812200" cy="1325564"/>
          </a:xfrm>
          <a:prstGeom prst="rect">
            <a:avLst/>
          </a:prstGeom>
        </p:spPr>
        <p:txBody>
          <a:bodyPr/>
          <a:lstStyle>
            <a:lvl1pPr algn="ctr">
              <a:defRPr sz="4000" b="1">
                <a:solidFill>
                  <a:srgbClr val="000000"/>
                </a:solidFill>
              </a:defRPr>
            </a:lvl1pPr>
          </a:lstStyle>
          <a:p>
            <a:r>
              <a:rPr lang="en-US" dirty="0">
                <a:solidFill>
                  <a:srgbClr val="00B0F0"/>
                </a:solidFill>
              </a:rPr>
              <a:t> The Twelve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10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89277" y="1604183"/>
            <a:ext cx="11277600" cy="4132974"/>
          </a:xfrm>
          <a:prstGeom prst="rect">
            <a:avLst/>
          </a:prstGeom>
        </p:spPr>
        <p:txBody>
          <a:bodyPr>
            <a:noAutofit/>
          </a:bodyPr>
          <a:lstStyle/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Productive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Making the best use of your time. Knowing how you work best.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Staying organized. Valuing outcomes over output. Knowing the best ways to stay productive.</a:t>
            </a: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Purpose-Driven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Developing your sense of “why.” This leads to the “what” and makes you stand out.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an organization (or employee) whose purpose aligns with yours.</a:t>
            </a:r>
          </a:p>
          <a:p>
            <a:pPr marL="1005839" lvl="2" indent="0" defTabSz="868680">
              <a:lnSpc>
                <a:spcPct val="100000"/>
              </a:lnSpc>
              <a:spcBef>
                <a:spcPts val="1200"/>
              </a:spcBef>
              <a:buSzPct val="60000"/>
              <a:buNone/>
              <a:defRPr sz="2375">
                <a:solidFill>
                  <a:srgbClr val="000000"/>
                </a:solidFill>
              </a:defRPr>
            </a:pPr>
            <a:endParaRPr lang="en-US" sz="25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31C67B-28D1-51AE-6EE5-0B46FFDEB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3" y="5637029"/>
            <a:ext cx="2321266" cy="1142384"/>
          </a:xfrm>
          <a:prstGeom prst="rect">
            <a:avLst/>
          </a:prstGeom>
        </p:spPr>
      </p:pic>
      <p:pic>
        <p:nvPicPr>
          <p:cNvPr id="5" name="SfG.png" descr="SfG.png">
            <a:extLst>
              <a:ext uri="{FF2B5EF4-FFF2-40B4-BE49-F238E27FC236}">
                <a16:creationId xmlns:a16="http://schemas.microsoft.com/office/drawing/2014/main" id="{CC6C8394-BC08-DE39-3D86-21B2A5689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9867" y="5820435"/>
            <a:ext cx="2848550" cy="94212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20059604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1"/>
          <p:cNvSpPr txBox="1">
            <a:spLocks noGrp="1"/>
          </p:cNvSpPr>
          <p:nvPr>
            <p:ph type="title"/>
          </p:nvPr>
        </p:nvSpPr>
        <p:spPr>
          <a:xfrm>
            <a:off x="2189900" y="278619"/>
            <a:ext cx="7812200" cy="1325564"/>
          </a:xfrm>
          <a:prstGeom prst="rect">
            <a:avLst/>
          </a:prstGeom>
        </p:spPr>
        <p:txBody>
          <a:bodyPr/>
          <a:lstStyle>
            <a:lvl1pPr algn="ctr">
              <a:defRPr sz="4000" b="1">
                <a:solidFill>
                  <a:srgbClr val="000000"/>
                </a:solidFill>
              </a:defRPr>
            </a:lvl1pPr>
          </a:lstStyle>
          <a:p>
            <a:r>
              <a:rPr lang="en-US" dirty="0">
                <a:solidFill>
                  <a:srgbClr val="00B0F0"/>
                </a:solidFill>
              </a:rPr>
              <a:t> Pause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10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89277" y="1604183"/>
            <a:ext cx="11277600" cy="4132974"/>
          </a:xfrm>
          <a:prstGeom prst="rect">
            <a:avLst/>
          </a:prstGeom>
        </p:spPr>
        <p:txBody>
          <a:bodyPr>
            <a:noAutofit/>
          </a:bodyPr>
          <a:lstStyle/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endParaRPr lang="en-US" sz="25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will you do with this?</a:t>
            </a: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Application, not information, makes us better.</a:t>
            </a: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 yourself time.</a:t>
            </a: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Integrate it into your day-to-day life…</a:t>
            </a: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become your own Unicorn!</a:t>
            </a:r>
          </a:p>
          <a:p>
            <a:pPr marL="1005839" lvl="2" indent="0" defTabSz="868680">
              <a:lnSpc>
                <a:spcPct val="100000"/>
              </a:lnSpc>
              <a:spcBef>
                <a:spcPts val="1200"/>
              </a:spcBef>
              <a:buSzPct val="60000"/>
              <a:buNone/>
              <a:defRPr sz="2375">
                <a:solidFill>
                  <a:srgbClr val="000000"/>
                </a:solidFill>
              </a:defRPr>
            </a:pPr>
            <a:endParaRPr lang="en-US" sz="25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31C67B-28D1-51AE-6EE5-0B46FFDEB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3" y="5637029"/>
            <a:ext cx="2321266" cy="1142384"/>
          </a:xfrm>
          <a:prstGeom prst="rect">
            <a:avLst/>
          </a:prstGeom>
        </p:spPr>
      </p:pic>
      <p:pic>
        <p:nvPicPr>
          <p:cNvPr id="5" name="SfG.png" descr="SfG.png">
            <a:extLst>
              <a:ext uri="{FF2B5EF4-FFF2-40B4-BE49-F238E27FC236}">
                <a16:creationId xmlns:a16="http://schemas.microsoft.com/office/drawing/2014/main" id="{CC6C8394-BC08-DE39-3D86-21B2A5689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9867" y="5820435"/>
            <a:ext cx="2848550" cy="94212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57696636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1"/>
          <p:cNvSpPr txBox="1">
            <a:spLocks noGrp="1"/>
          </p:cNvSpPr>
          <p:nvPr>
            <p:ph type="title"/>
          </p:nvPr>
        </p:nvSpPr>
        <p:spPr>
          <a:xfrm>
            <a:off x="2189900" y="669072"/>
            <a:ext cx="7812200" cy="1438507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>
                <a:solidFill>
                  <a:srgbClr val="000000"/>
                </a:solidFill>
              </a:defRPr>
            </a:lvl1pPr>
          </a:lstStyle>
          <a:p>
            <a:r>
              <a:rPr lang="en-US" sz="4800" dirty="0">
                <a:solidFill>
                  <a:srgbClr val="00B0F0"/>
                </a:solidFill>
              </a:rPr>
              <a:t>Thoughts on UNICORNS</a:t>
            </a:r>
            <a:endParaRPr sz="4800" dirty="0">
              <a:solidFill>
                <a:srgbClr val="00B0F0"/>
              </a:solidFill>
            </a:endParaRPr>
          </a:p>
        </p:txBody>
      </p:sp>
      <p:sp>
        <p:nvSpPr>
          <p:cNvPr id="10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89276" y="1996067"/>
            <a:ext cx="11257291" cy="382503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005839" lvl="2" indent="0" defTabSz="868680">
              <a:lnSpc>
                <a:spcPct val="100000"/>
              </a:lnSpc>
              <a:spcBef>
                <a:spcPts val="1200"/>
              </a:spcBef>
              <a:buSzPct val="60000"/>
              <a:buNone/>
              <a:defRPr sz="2375">
                <a:solidFill>
                  <a:srgbClr val="000000"/>
                </a:solidFill>
              </a:defRPr>
            </a:pPr>
            <a:endParaRPr lang="en-US" sz="32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463039" lvl="2" indent="-4572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 Definition?</a:t>
            </a:r>
          </a:p>
          <a:p>
            <a:pPr marL="1463039" lvl="2" indent="-4572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“Confirmation Biases”</a:t>
            </a:r>
          </a:p>
          <a:p>
            <a:pPr marL="1463039" lvl="2" indent="-4572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Too Elusive?</a:t>
            </a:r>
          </a:p>
          <a:p>
            <a:pPr marL="1463039" lvl="2" indent="-4572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real Interest in Becoming One?</a:t>
            </a:r>
          </a:p>
        </p:txBody>
      </p:sp>
      <p:pic>
        <p:nvPicPr>
          <p:cNvPr id="101" name="SfG.png" descr="Sf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9867" y="5820435"/>
            <a:ext cx="2848550" cy="942128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6DD8043-DC15-372D-37EF-BF8BCA7438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3" y="5637029"/>
            <a:ext cx="2321266" cy="1142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50628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1"/>
          <p:cNvSpPr txBox="1">
            <a:spLocks noGrp="1"/>
          </p:cNvSpPr>
          <p:nvPr>
            <p:ph type="title"/>
          </p:nvPr>
        </p:nvSpPr>
        <p:spPr>
          <a:xfrm>
            <a:off x="1460810" y="0"/>
            <a:ext cx="9422779" cy="160418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>
                <a:solidFill>
                  <a:srgbClr val="000000"/>
                </a:solidFill>
              </a:defRPr>
            </a:lvl1pPr>
          </a:lstStyle>
          <a:p>
            <a:r>
              <a:rPr lang="en-US" sz="4800" dirty="0">
                <a:solidFill>
                  <a:srgbClr val="00B0F0"/>
                </a:solidFill>
              </a:rPr>
              <a:t>Overall Response to the Theme?</a:t>
            </a:r>
            <a:endParaRPr sz="4800" dirty="0">
              <a:solidFill>
                <a:srgbClr val="00B0F0"/>
              </a:solidFill>
            </a:endParaRPr>
          </a:p>
        </p:txBody>
      </p:sp>
      <p:sp>
        <p:nvSpPr>
          <p:cNvPr id="10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89277" y="1349297"/>
            <a:ext cx="11417711" cy="4087701"/>
          </a:xfrm>
          <a:prstGeom prst="rect">
            <a:avLst/>
          </a:prstGeom>
        </p:spPr>
        <p:txBody>
          <a:bodyPr>
            <a:noAutofit/>
          </a:bodyPr>
          <a:lstStyle/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endParaRPr lang="en-US" sz="32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 Perspective?</a:t>
            </a: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Challenging?</a:t>
            </a: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Interesting?</a:t>
            </a: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Compelling?</a:t>
            </a: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Practical?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C124F6-CAA1-C387-61EA-4D4192044F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3" y="5637029"/>
            <a:ext cx="2321266" cy="1142384"/>
          </a:xfrm>
          <a:prstGeom prst="rect">
            <a:avLst/>
          </a:prstGeom>
        </p:spPr>
      </p:pic>
      <p:pic>
        <p:nvPicPr>
          <p:cNvPr id="5" name="SfG.png" descr="SfG.png">
            <a:extLst>
              <a:ext uri="{FF2B5EF4-FFF2-40B4-BE49-F238E27FC236}">
                <a16:creationId xmlns:a16="http://schemas.microsoft.com/office/drawing/2014/main" id="{F49A3BC8-B6A7-1C8B-1B87-9895F58216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19867" y="5820435"/>
            <a:ext cx="2848550" cy="94212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85090131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1"/>
          <p:cNvSpPr txBox="1">
            <a:spLocks noGrp="1"/>
          </p:cNvSpPr>
          <p:nvPr>
            <p:ph type="title"/>
          </p:nvPr>
        </p:nvSpPr>
        <p:spPr>
          <a:xfrm>
            <a:off x="2189900" y="278619"/>
            <a:ext cx="7812200" cy="1325564"/>
          </a:xfrm>
          <a:prstGeom prst="rect">
            <a:avLst/>
          </a:prstGeom>
        </p:spPr>
        <p:txBody>
          <a:bodyPr/>
          <a:lstStyle>
            <a:lvl1pPr algn="ctr">
              <a:defRPr sz="4000" b="1">
                <a:solidFill>
                  <a:srgbClr val="000000"/>
                </a:solidFill>
              </a:defRPr>
            </a:lvl1pPr>
          </a:lstStyle>
          <a:p>
            <a:r>
              <a:rPr lang="en-US" dirty="0">
                <a:solidFill>
                  <a:srgbClr val="00B0F0"/>
                </a:solidFill>
              </a:rPr>
              <a:t>Premises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10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208547" y="1433172"/>
            <a:ext cx="11228483" cy="410131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838200" lvl="1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endParaRPr lang="en-US" sz="32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38200" lvl="1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Experience/Data-Driven Qualities</a:t>
            </a:r>
          </a:p>
          <a:p>
            <a:pPr marL="838200" lvl="1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Handles on Leadership Qualities YOU may want to cultivate</a:t>
            </a:r>
          </a:p>
          <a:p>
            <a:pPr marL="838200" lvl="1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Guide for Hiring future candidates</a:t>
            </a:r>
          </a:p>
          <a:p>
            <a:pPr marL="838200" lvl="1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Modern-day “</a:t>
            </a:r>
            <a:r>
              <a:rPr lang="en-US" sz="3200" i="1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Habits of Highly Effective People</a:t>
            </a:r>
            <a:r>
              <a:rPr lang="en-US" sz="32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pPr marL="1005839" lvl="2" indent="0" defTabSz="868680">
              <a:lnSpc>
                <a:spcPct val="100000"/>
              </a:lnSpc>
              <a:spcBef>
                <a:spcPts val="1200"/>
              </a:spcBef>
              <a:buSzPct val="60000"/>
              <a:buNone/>
              <a:defRPr sz="2375">
                <a:solidFill>
                  <a:srgbClr val="000000"/>
                </a:solidFill>
              </a:defRPr>
            </a:pPr>
            <a:endParaRPr lang="en-US" sz="32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238383-1435-4839-E10A-1E3CAF794A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3" y="5637029"/>
            <a:ext cx="2321266" cy="1142384"/>
          </a:xfrm>
          <a:prstGeom prst="rect">
            <a:avLst/>
          </a:prstGeom>
        </p:spPr>
      </p:pic>
      <p:pic>
        <p:nvPicPr>
          <p:cNvPr id="5" name="SfG.png" descr="SfG.png">
            <a:extLst>
              <a:ext uri="{FF2B5EF4-FFF2-40B4-BE49-F238E27FC236}">
                <a16:creationId xmlns:a16="http://schemas.microsoft.com/office/drawing/2014/main" id="{43D2AE02-B7DE-8FB0-4711-A26A8902E3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19867" y="5820435"/>
            <a:ext cx="2848550" cy="94212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14975145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1"/>
          <p:cNvSpPr txBox="1">
            <a:spLocks noGrp="1"/>
          </p:cNvSpPr>
          <p:nvPr>
            <p:ph type="title"/>
          </p:nvPr>
        </p:nvSpPr>
        <p:spPr>
          <a:xfrm>
            <a:off x="1402080" y="278619"/>
            <a:ext cx="9494520" cy="1325564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4000" b="1">
                <a:solidFill>
                  <a:srgbClr val="000000"/>
                </a:solidFill>
              </a:defRPr>
            </a:lvl1pPr>
          </a:lstStyle>
          <a:p>
            <a:r>
              <a:rPr lang="en-US" sz="4800" dirty="0">
                <a:solidFill>
                  <a:srgbClr val="00B0F0"/>
                </a:solidFill>
              </a:rPr>
              <a:t> Today’s “Authenticity” Agenda</a:t>
            </a:r>
            <a:endParaRPr sz="4800" dirty="0">
              <a:solidFill>
                <a:srgbClr val="00B0F0"/>
              </a:solidFill>
            </a:endParaRPr>
          </a:p>
        </p:txBody>
      </p:sp>
      <p:sp>
        <p:nvSpPr>
          <p:cNvPr id="10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89277" y="1235242"/>
            <a:ext cx="11277600" cy="4501915"/>
          </a:xfrm>
          <a:prstGeom prst="rect">
            <a:avLst/>
          </a:prstGeom>
        </p:spPr>
        <p:txBody>
          <a:bodyPr>
            <a:noAutofit/>
          </a:bodyPr>
          <a:lstStyle/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endParaRPr lang="en-US" sz="25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a look at the card on your table.</a:t>
            </a: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 both Unicorn Qualities amongst yourselves.</a:t>
            </a: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is most interested among you in sharpening that skill?</a:t>
            </a: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two who are most committed can share the reason and area you will explore to develop your Unicorn capacity.</a:t>
            </a: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endParaRPr lang="en-US" sz="32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05839" lvl="2" indent="0" defTabSz="868680">
              <a:lnSpc>
                <a:spcPct val="100000"/>
              </a:lnSpc>
              <a:spcBef>
                <a:spcPts val="1200"/>
              </a:spcBef>
              <a:buSzPct val="60000"/>
              <a:buNone/>
              <a:defRPr sz="2375">
                <a:solidFill>
                  <a:srgbClr val="000000"/>
                </a:solidFill>
              </a:defRPr>
            </a:pPr>
            <a:endParaRPr lang="en-US" sz="25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31C67B-28D1-51AE-6EE5-0B46FFDEB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3" y="5637029"/>
            <a:ext cx="2321266" cy="1142384"/>
          </a:xfrm>
          <a:prstGeom prst="rect">
            <a:avLst/>
          </a:prstGeom>
        </p:spPr>
      </p:pic>
      <p:pic>
        <p:nvPicPr>
          <p:cNvPr id="5" name="SfG.png" descr="SfG.png">
            <a:extLst>
              <a:ext uri="{FF2B5EF4-FFF2-40B4-BE49-F238E27FC236}">
                <a16:creationId xmlns:a16="http://schemas.microsoft.com/office/drawing/2014/main" id="{CC6C8394-BC08-DE39-3D86-21B2A5689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9867" y="5820435"/>
            <a:ext cx="2848550" cy="94212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1156422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1"/>
          <p:cNvSpPr txBox="1">
            <a:spLocks noGrp="1"/>
          </p:cNvSpPr>
          <p:nvPr>
            <p:ph type="title"/>
          </p:nvPr>
        </p:nvSpPr>
        <p:spPr>
          <a:xfrm>
            <a:off x="2189900" y="278619"/>
            <a:ext cx="7812200" cy="1325564"/>
          </a:xfrm>
          <a:prstGeom prst="rect">
            <a:avLst/>
          </a:prstGeom>
        </p:spPr>
        <p:txBody>
          <a:bodyPr/>
          <a:lstStyle>
            <a:lvl1pPr algn="ctr">
              <a:defRPr sz="4000" b="1">
                <a:solidFill>
                  <a:srgbClr val="000000"/>
                </a:solidFill>
              </a:defRPr>
            </a:lvl1pPr>
          </a:lstStyle>
          <a:p>
            <a:r>
              <a:rPr lang="en-US" dirty="0">
                <a:solidFill>
                  <a:srgbClr val="00B0F0"/>
                </a:solidFill>
              </a:rPr>
              <a:t> The Twelve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10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89277" y="1235242"/>
            <a:ext cx="11277600" cy="4501915"/>
          </a:xfrm>
          <a:prstGeom prst="rect">
            <a:avLst/>
          </a:prstGeom>
        </p:spPr>
        <p:txBody>
          <a:bodyPr>
            <a:noAutofit/>
          </a:bodyPr>
          <a:lstStyle/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endParaRPr lang="en-US" sz="25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Fast 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Response time matters.  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Speed Wins.</a:t>
            </a:r>
          </a:p>
          <a:p>
            <a:pPr marL="1498600" lvl="3" indent="0" defTabSz="868680">
              <a:lnSpc>
                <a:spcPct val="100000"/>
              </a:lnSpc>
              <a:spcBef>
                <a:spcPts val="1200"/>
              </a:spcBef>
              <a:buSzPct val="60000"/>
              <a:buNone/>
              <a:defRPr sz="2375">
                <a:solidFill>
                  <a:srgbClr val="000000"/>
                </a:solidFill>
              </a:defRPr>
            </a:pPr>
            <a:endParaRPr lang="en-US" sz="25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Authentic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Open to being vulnerable. 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Sharing mistakes with humility to bring people together.</a:t>
            </a:r>
          </a:p>
          <a:p>
            <a:pPr marL="1005839" lvl="2" indent="0" defTabSz="868680">
              <a:lnSpc>
                <a:spcPct val="100000"/>
              </a:lnSpc>
              <a:spcBef>
                <a:spcPts val="1200"/>
              </a:spcBef>
              <a:buSzPct val="60000"/>
              <a:buNone/>
              <a:defRPr sz="2375">
                <a:solidFill>
                  <a:srgbClr val="000000"/>
                </a:solidFill>
              </a:defRPr>
            </a:pPr>
            <a:endParaRPr lang="en-US" sz="25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31C67B-28D1-51AE-6EE5-0B46FFDEB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3" y="5637029"/>
            <a:ext cx="2321266" cy="1142384"/>
          </a:xfrm>
          <a:prstGeom prst="rect">
            <a:avLst/>
          </a:prstGeom>
        </p:spPr>
      </p:pic>
      <p:pic>
        <p:nvPicPr>
          <p:cNvPr id="5" name="SfG.png" descr="SfG.png">
            <a:extLst>
              <a:ext uri="{FF2B5EF4-FFF2-40B4-BE49-F238E27FC236}">
                <a16:creationId xmlns:a16="http://schemas.microsoft.com/office/drawing/2014/main" id="{CC6C8394-BC08-DE39-3D86-21B2A5689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9867" y="5820435"/>
            <a:ext cx="2848550" cy="94212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4112650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1"/>
          <p:cNvSpPr txBox="1">
            <a:spLocks noGrp="1"/>
          </p:cNvSpPr>
          <p:nvPr>
            <p:ph type="title"/>
          </p:nvPr>
        </p:nvSpPr>
        <p:spPr>
          <a:xfrm>
            <a:off x="2189900" y="278619"/>
            <a:ext cx="7812200" cy="1325564"/>
          </a:xfrm>
          <a:prstGeom prst="rect">
            <a:avLst/>
          </a:prstGeom>
        </p:spPr>
        <p:txBody>
          <a:bodyPr/>
          <a:lstStyle>
            <a:lvl1pPr algn="ctr">
              <a:defRPr sz="4000" b="1">
                <a:solidFill>
                  <a:srgbClr val="000000"/>
                </a:solidFill>
              </a:defRPr>
            </a:lvl1pPr>
          </a:lstStyle>
          <a:p>
            <a:r>
              <a:rPr lang="en-US" dirty="0">
                <a:solidFill>
                  <a:srgbClr val="00B0F0"/>
                </a:solidFill>
              </a:rPr>
              <a:t> The Twelve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10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89277" y="1235242"/>
            <a:ext cx="11277600" cy="4501915"/>
          </a:xfrm>
          <a:prstGeom prst="rect">
            <a:avLst/>
          </a:prstGeom>
        </p:spPr>
        <p:txBody>
          <a:bodyPr>
            <a:noAutofit/>
          </a:bodyPr>
          <a:lstStyle/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endParaRPr lang="en-US" sz="25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Agile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Being aware of the need to be more flexible as we age.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Choose positivity and problem-solve around it.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endParaRPr lang="en-US" sz="25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Solver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Choose to find solutions.  Avoid being The Victim.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 Humility.  Be a lifelong learner.</a:t>
            </a:r>
          </a:p>
          <a:p>
            <a:pPr marL="1005839" lvl="2" indent="0" defTabSz="868680">
              <a:lnSpc>
                <a:spcPct val="100000"/>
              </a:lnSpc>
              <a:spcBef>
                <a:spcPts val="1200"/>
              </a:spcBef>
              <a:buSzPct val="60000"/>
              <a:buNone/>
              <a:defRPr sz="2375">
                <a:solidFill>
                  <a:srgbClr val="000000"/>
                </a:solidFill>
              </a:defRPr>
            </a:pPr>
            <a:endParaRPr lang="en-US" sz="25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31C67B-28D1-51AE-6EE5-0B46FFDEB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3" y="5637029"/>
            <a:ext cx="2321266" cy="1142384"/>
          </a:xfrm>
          <a:prstGeom prst="rect">
            <a:avLst/>
          </a:prstGeom>
        </p:spPr>
      </p:pic>
      <p:pic>
        <p:nvPicPr>
          <p:cNvPr id="5" name="SfG.png" descr="SfG.png">
            <a:extLst>
              <a:ext uri="{FF2B5EF4-FFF2-40B4-BE49-F238E27FC236}">
                <a16:creationId xmlns:a16="http://schemas.microsoft.com/office/drawing/2014/main" id="{CC6C8394-BC08-DE39-3D86-21B2A5689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9867" y="5820435"/>
            <a:ext cx="2848550" cy="94212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64138794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1"/>
          <p:cNvSpPr txBox="1">
            <a:spLocks noGrp="1"/>
          </p:cNvSpPr>
          <p:nvPr>
            <p:ph type="title"/>
          </p:nvPr>
        </p:nvSpPr>
        <p:spPr>
          <a:xfrm>
            <a:off x="2189900" y="278619"/>
            <a:ext cx="7812200" cy="1325564"/>
          </a:xfrm>
          <a:prstGeom prst="rect">
            <a:avLst/>
          </a:prstGeom>
        </p:spPr>
        <p:txBody>
          <a:bodyPr/>
          <a:lstStyle>
            <a:lvl1pPr algn="ctr">
              <a:defRPr sz="4000" b="1">
                <a:solidFill>
                  <a:srgbClr val="000000"/>
                </a:solidFill>
              </a:defRPr>
            </a:lvl1pPr>
          </a:lstStyle>
          <a:p>
            <a:r>
              <a:rPr lang="en-US" dirty="0">
                <a:solidFill>
                  <a:srgbClr val="00B0F0"/>
                </a:solidFill>
              </a:rPr>
              <a:t> The Twelve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10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89277" y="1235242"/>
            <a:ext cx="11277600" cy="4501915"/>
          </a:xfrm>
          <a:prstGeom prst="rect">
            <a:avLst/>
          </a:prstGeom>
        </p:spPr>
        <p:txBody>
          <a:bodyPr>
            <a:noAutofit/>
          </a:bodyPr>
          <a:lstStyle/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endParaRPr lang="en-US" sz="25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Anticipator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 the ability to see what’s coming next.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Know yourself, your history, your surroundings.  Stay cool.</a:t>
            </a: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endParaRPr lang="en-US" sz="25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Prepared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Luck happens to those who are prepared. 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your homework. Think things through beforehand.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endParaRPr lang="en-US" sz="25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05839" lvl="2" indent="0" defTabSz="868680">
              <a:lnSpc>
                <a:spcPct val="100000"/>
              </a:lnSpc>
              <a:spcBef>
                <a:spcPts val="1200"/>
              </a:spcBef>
              <a:buSzPct val="60000"/>
              <a:buNone/>
              <a:defRPr sz="2375">
                <a:solidFill>
                  <a:srgbClr val="000000"/>
                </a:solidFill>
              </a:defRPr>
            </a:pPr>
            <a:endParaRPr lang="en-US" sz="25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31C67B-28D1-51AE-6EE5-0B46FFDEB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3" y="5637029"/>
            <a:ext cx="2321266" cy="1142384"/>
          </a:xfrm>
          <a:prstGeom prst="rect">
            <a:avLst/>
          </a:prstGeom>
        </p:spPr>
      </p:pic>
      <p:pic>
        <p:nvPicPr>
          <p:cNvPr id="5" name="SfG.png" descr="SfG.png">
            <a:extLst>
              <a:ext uri="{FF2B5EF4-FFF2-40B4-BE49-F238E27FC236}">
                <a16:creationId xmlns:a16="http://schemas.microsoft.com/office/drawing/2014/main" id="{CC6C8394-BC08-DE39-3D86-21B2A5689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9867" y="5820435"/>
            <a:ext cx="2848550" cy="94212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51127202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1"/>
          <p:cNvSpPr txBox="1">
            <a:spLocks noGrp="1"/>
          </p:cNvSpPr>
          <p:nvPr>
            <p:ph type="title"/>
          </p:nvPr>
        </p:nvSpPr>
        <p:spPr>
          <a:xfrm>
            <a:off x="2189900" y="278619"/>
            <a:ext cx="7812200" cy="1325564"/>
          </a:xfrm>
          <a:prstGeom prst="rect">
            <a:avLst/>
          </a:prstGeom>
        </p:spPr>
        <p:txBody>
          <a:bodyPr/>
          <a:lstStyle>
            <a:lvl1pPr algn="ctr">
              <a:defRPr sz="4000" b="1">
                <a:solidFill>
                  <a:srgbClr val="000000"/>
                </a:solidFill>
              </a:defRPr>
            </a:lvl1pPr>
          </a:lstStyle>
          <a:p>
            <a:r>
              <a:rPr lang="en-US" dirty="0">
                <a:solidFill>
                  <a:srgbClr val="00B0F0"/>
                </a:solidFill>
              </a:rPr>
              <a:t> The Twelve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10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89277" y="1235242"/>
            <a:ext cx="11277600" cy="4501915"/>
          </a:xfrm>
          <a:prstGeom prst="rect">
            <a:avLst/>
          </a:prstGeom>
        </p:spPr>
        <p:txBody>
          <a:bodyPr>
            <a:noAutofit/>
          </a:bodyPr>
          <a:lstStyle/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Self-Aware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Socrates: “Know Thyself.”  Be honest with yourself.  Know your strengths and weaknesses.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Self-awareness is a survival skill. It’s knowing all about you while knowing that it’s NOT all about you.</a:t>
            </a:r>
          </a:p>
          <a:p>
            <a:pPr marL="1348739" lvl="2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Curious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a genuine interest in others and the world around you; letting your heart and mind be captivated.</a:t>
            </a:r>
          </a:p>
          <a:p>
            <a:pPr marL="1841500" lvl="3" indent="-342900" defTabSz="868680">
              <a:lnSpc>
                <a:spcPct val="100000"/>
              </a:lnSpc>
              <a:spcBef>
                <a:spcPts val="1200"/>
              </a:spcBef>
              <a:buSzPct val="60000"/>
              <a:buFont typeface="Wingdings" pitchFamily="2" charset="2"/>
              <a:buChar char="Ø"/>
              <a:defRPr sz="2375">
                <a:solidFill>
                  <a:srgbClr val="000000"/>
                </a:solidFill>
              </a:defRPr>
            </a:pPr>
            <a:r>
              <a:rPr lang="en-US" sz="2500" dirty="0">
                <a:solidFill>
                  <a:srgbClr val="1F4E7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Follow your intuition, your “gut,” to explore possibilities.</a:t>
            </a:r>
          </a:p>
          <a:p>
            <a:pPr marL="1005839" lvl="2" indent="0" defTabSz="868680">
              <a:lnSpc>
                <a:spcPct val="100000"/>
              </a:lnSpc>
              <a:spcBef>
                <a:spcPts val="1200"/>
              </a:spcBef>
              <a:buSzPct val="60000"/>
              <a:buNone/>
              <a:defRPr sz="2375">
                <a:solidFill>
                  <a:srgbClr val="000000"/>
                </a:solidFill>
              </a:defRPr>
            </a:pPr>
            <a:endParaRPr lang="en-US" sz="2500" dirty="0">
              <a:solidFill>
                <a:srgbClr val="1F4E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31C67B-28D1-51AE-6EE5-0B46FFDEB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3" y="5637029"/>
            <a:ext cx="2321266" cy="1142384"/>
          </a:xfrm>
          <a:prstGeom prst="rect">
            <a:avLst/>
          </a:prstGeom>
        </p:spPr>
      </p:pic>
      <p:pic>
        <p:nvPicPr>
          <p:cNvPr id="5" name="SfG.png" descr="SfG.png">
            <a:extLst>
              <a:ext uri="{FF2B5EF4-FFF2-40B4-BE49-F238E27FC236}">
                <a16:creationId xmlns:a16="http://schemas.microsoft.com/office/drawing/2014/main" id="{CC6C8394-BC08-DE39-3D86-21B2A5689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9867" y="5820435"/>
            <a:ext cx="2848550" cy="94212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6815570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FBF758490EA542B6D5C6766BF526EA" ma:contentTypeVersion="18" ma:contentTypeDescription="Create a new document." ma:contentTypeScope="" ma:versionID="8927596916e0810e45551d2f367b0aa3">
  <xsd:schema xmlns:xsd="http://www.w3.org/2001/XMLSchema" xmlns:xs="http://www.w3.org/2001/XMLSchema" xmlns:p="http://schemas.microsoft.com/office/2006/metadata/properties" xmlns:ns2="08093f06-e5cd-49b4-a6f8-8e2b70e97951" xmlns:ns3="33acb97d-b662-4a67-9383-7655cbd99ee6" targetNamespace="http://schemas.microsoft.com/office/2006/metadata/properties" ma:root="true" ma:fieldsID="73c84add36b7e238f3062fa35b592e26" ns2:_="" ns3:_="">
    <xsd:import namespace="08093f06-e5cd-49b4-a6f8-8e2b70e97951"/>
    <xsd:import namespace="33acb97d-b662-4a67-9383-7655cbd99e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093f06-e5cd-49b4-a6f8-8e2b70e979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c087164-a41c-4804-b555-fb7e70d574d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acb97d-b662-4a67-9383-7655cbd99ee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451177-9350-40df-8961-df11670e298c}" ma:internalName="TaxCatchAll" ma:showField="CatchAllData" ma:web="33acb97d-b662-4a67-9383-7655cbd99e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61BE23-F15D-4128-8FE2-A5A5839AB439}"/>
</file>

<file path=customXml/itemProps2.xml><?xml version="1.0" encoding="utf-8"?>
<ds:datastoreItem xmlns:ds="http://schemas.openxmlformats.org/officeDocument/2006/customXml" ds:itemID="{7729A4B4-E860-4CF2-AD6A-C3AAB8A5449F}"/>
</file>

<file path=docProps/app.xml><?xml version="1.0" encoding="utf-8"?>
<Properties xmlns="http://schemas.openxmlformats.org/officeDocument/2006/extended-properties" xmlns:vt="http://schemas.openxmlformats.org/officeDocument/2006/docPropsVTypes">
  <Template>{2EED3708-62A7-2143-8D8E-99DFED009456}tf10001076</Template>
  <TotalTime>768</TotalTime>
  <Words>493</Words>
  <Application>Microsoft Macintosh PowerPoint</Application>
  <PresentationFormat>Widescreen</PresentationFormat>
  <Paragraphs>87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Helvetica</vt:lpstr>
      <vt:lpstr>Wingdings</vt:lpstr>
      <vt:lpstr>Office Theme</vt:lpstr>
      <vt:lpstr>Wiregrass Foundation</vt:lpstr>
      <vt:lpstr>Thoughts on UNICORNS</vt:lpstr>
      <vt:lpstr>Overall Response to the Theme?</vt:lpstr>
      <vt:lpstr>Premises</vt:lpstr>
      <vt:lpstr> Today’s “Authenticity” Agenda</vt:lpstr>
      <vt:lpstr> The Twelve</vt:lpstr>
      <vt:lpstr> The Twelve</vt:lpstr>
      <vt:lpstr> The Twelve</vt:lpstr>
      <vt:lpstr> The Twelve</vt:lpstr>
      <vt:lpstr> The Twelve</vt:lpstr>
      <vt:lpstr> The Twelve</vt:lpstr>
      <vt:lpstr> Pause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 Intelligence Working Genius</dc:title>
  <cp:lastModifiedBy>Fran LaMattina</cp:lastModifiedBy>
  <cp:revision>31</cp:revision>
  <dcterms:modified xsi:type="dcterms:W3CDTF">2024-04-21T22:05:07Z</dcterms:modified>
</cp:coreProperties>
</file>