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287" r:id="rId4"/>
    <p:sldId id="288" r:id="rId5"/>
    <p:sldId id="298" r:id="rId6"/>
    <p:sldId id="289" r:id="rId7"/>
    <p:sldId id="293" r:id="rId8"/>
    <p:sldId id="294" r:id="rId9"/>
    <p:sldId id="295" r:id="rId10"/>
    <p:sldId id="296" r:id="rId11"/>
    <p:sldId id="299" r:id="rId12"/>
    <p:sldId id="30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1F4E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1"/>
    <p:restoredTop sz="94707"/>
  </p:normalViewPr>
  <p:slideViewPr>
    <p:cSldViewPr snapToGrid="0">
      <p:cViewPr varScale="1">
        <p:scale>
          <a:sx n="84" d="100"/>
          <a:sy n="84" d="100"/>
        </p:scale>
        <p:origin x="20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1pPr>
    <a:lvl2pPr indent="2286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2pPr>
    <a:lvl3pPr indent="4572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3pPr>
    <a:lvl4pPr indent="6858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4pPr>
    <a:lvl5pPr indent="9144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5pPr>
    <a:lvl6pPr indent="11430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6pPr>
    <a:lvl7pPr indent="13716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7pPr>
    <a:lvl8pPr indent="16002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8pPr>
    <a:lvl9pPr indent="1828800" defTabSz="457200" latinLnBrk="0">
      <a:defRPr sz="1200">
        <a:solidFill>
          <a:srgbClr val="FFFFFF"/>
        </a:solidFill>
        <a:latin typeface="+mn-lt"/>
        <a:ea typeface="+mn-ea"/>
        <a:cs typeface="+mn-cs"/>
        <a:sym typeface="Helvetic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7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6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8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Helvetica"/>
        <a:buChar char="•"/>
        <a:tabLst/>
        <a:defRPr sz="2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1524000" y="415521"/>
            <a:ext cx="9144000" cy="10363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Wiregrass Foundation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5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337561"/>
            <a:ext cx="9144000" cy="231343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822959">
              <a:lnSpc>
                <a:spcPct val="72000"/>
              </a:lnSpc>
              <a:spcBef>
                <a:spcPts val="900"/>
              </a:spcBef>
              <a:defRPr sz="1350">
                <a:solidFill>
                  <a:srgbClr val="000000"/>
                </a:solidFill>
              </a:defRPr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defTabSz="822959">
              <a:lnSpc>
                <a:spcPct val="122000"/>
              </a:lnSpc>
              <a:spcBef>
                <a:spcPts val="900"/>
              </a:spcBef>
              <a:defRPr sz="1350" b="1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ExecCONNECT</a:t>
            </a:r>
          </a:p>
          <a:p>
            <a:pPr defTabSz="822959">
              <a:lnSpc>
                <a:spcPct val="122000"/>
              </a:lnSpc>
              <a:spcBef>
                <a:spcPts val="900"/>
              </a:spcBef>
              <a:defRPr sz="1350" b="1">
                <a:solidFill>
                  <a:srgbClr val="000000"/>
                </a:solidFill>
              </a:defRPr>
            </a:pP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How to Become and Hire a Unicorn</a:t>
            </a:r>
          </a:p>
          <a:p>
            <a:pPr defTabSz="822959">
              <a:lnSpc>
                <a:spcPct val="122000"/>
              </a:lnSpc>
              <a:spcBef>
                <a:spcPts val="900"/>
              </a:spcBef>
              <a:defRPr sz="1350" b="1">
                <a:solidFill>
                  <a:srgbClr val="000000"/>
                </a:solidFill>
              </a:defRPr>
            </a:pP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Presented by Fran LaMattina</a:t>
            </a:r>
          </a:p>
          <a:p>
            <a:pPr defTabSz="822959">
              <a:lnSpc>
                <a:spcPct val="122000"/>
              </a:lnSpc>
              <a:spcBef>
                <a:spcPts val="900"/>
              </a:spcBef>
              <a:defRPr sz="1350" b="1">
                <a:solidFill>
                  <a:srgbClr val="000000"/>
                </a:solidFill>
              </a:defRPr>
            </a:pPr>
            <a:r>
              <a:rPr lang="en-US" sz="2300" dirty="0">
                <a:solidFill>
                  <a:schemeClr val="accent1">
                    <a:lumMod val="50000"/>
                  </a:schemeClr>
                </a:solidFill>
              </a:rPr>
              <a:t>May 1, 2024</a:t>
            </a:r>
          </a:p>
          <a:p>
            <a:pPr defTabSz="822959">
              <a:lnSpc>
                <a:spcPct val="72000"/>
              </a:lnSpc>
              <a:spcBef>
                <a:spcPts val="900"/>
              </a:spcBef>
              <a:defRPr sz="1350" b="1">
                <a:solidFill>
                  <a:srgbClr val="000000"/>
                </a:solidFill>
              </a:defRPr>
            </a:pPr>
            <a:endParaRPr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6" name="SfG.png" descr="Sf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055" y="5724144"/>
            <a:ext cx="3647889" cy="1026311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Wiregrass Foundation.jpg" descr="Wiregrass Found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728216"/>
            <a:ext cx="4366985" cy="129844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B09E59-5764-CF72-AD39-17851FF712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355" y="1565048"/>
            <a:ext cx="4366986" cy="17725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478280"/>
            <a:ext cx="11277600" cy="42588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Connected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always been about who you know…and what they know about you.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75-80% of jobs are won through personal and professional connection.</a:t>
            </a:r>
          </a:p>
          <a:p>
            <a:pPr marL="1498600" lvl="3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Likable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Plays well with others. Relational equity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wind up being more important than others.  More important than competency.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094021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604183"/>
            <a:ext cx="11277600" cy="41329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Productive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the best use of your time. Knowing how you work best.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organized. Valuing outcomes over output. Knowing the best ways to stay productive.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Purpose-Driven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your sense of “why.” This leads to the “what” and makes you stand out.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an organization (or employee) whose purpose aligns with yours.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0059604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Pause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604183"/>
            <a:ext cx="11277600" cy="41329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will you do with this?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Application, not information, makes us better.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yourself time.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 it into your day-to-day life…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become your own Unicorn!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769663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669072"/>
            <a:ext cx="7812200" cy="143850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sz="4800" dirty="0">
                <a:solidFill>
                  <a:srgbClr val="00B0F0"/>
                </a:solidFill>
              </a:rPr>
              <a:t>Thoughts on UNICORNS</a:t>
            </a:r>
            <a:endParaRPr sz="4800"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6" y="1996067"/>
            <a:ext cx="11257291" cy="38250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32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63039" lvl="2" indent="-4572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Definition?</a:t>
            </a:r>
          </a:p>
          <a:p>
            <a:pPr marL="1463039" lvl="2" indent="-4572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“Confirmation Biases”</a:t>
            </a:r>
          </a:p>
          <a:p>
            <a:pPr marL="1463039" lvl="2" indent="-4572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 Elusive?</a:t>
            </a:r>
          </a:p>
          <a:p>
            <a:pPr marL="1463039" lvl="2" indent="-4572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real Interest in Becoming One?</a:t>
            </a:r>
          </a:p>
        </p:txBody>
      </p:sp>
      <p:pic>
        <p:nvPicPr>
          <p:cNvPr id="101" name="SfG.png" descr="Sf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DD8043-DC15-372D-37EF-BF8BCA743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062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1460810" y="0"/>
            <a:ext cx="9422779" cy="16041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sz="4800" dirty="0">
                <a:solidFill>
                  <a:srgbClr val="00B0F0"/>
                </a:solidFill>
              </a:rPr>
              <a:t>Overall Response to the Theme?</a:t>
            </a:r>
            <a:endParaRPr sz="4800"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349297"/>
            <a:ext cx="11417711" cy="40877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32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Perspective?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Challenging?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Interesting?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Compelling?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C124F6-CAA1-C387-61EA-4D4192044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F49A3BC8-B6A7-1C8B-1B87-9895F5821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509013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Premises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8547" y="1433172"/>
            <a:ext cx="11228483" cy="41013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38200" lvl="1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32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38200" lvl="1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Experience/Data-Driven Qualities</a:t>
            </a:r>
          </a:p>
          <a:p>
            <a:pPr marL="838200" lvl="1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Handles on Leadership Qualities YOU may want to cultivate</a:t>
            </a:r>
          </a:p>
          <a:p>
            <a:pPr marL="838200" lvl="1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for Hiring future candidates</a:t>
            </a:r>
          </a:p>
          <a:p>
            <a:pPr marL="838200" lvl="1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Modern-day “</a:t>
            </a:r>
            <a:r>
              <a:rPr lang="en-US" sz="3200" i="1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Habits of Highly Effective People</a:t>
            </a: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32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38383-1435-4839-E10A-1E3CAF794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43D2AE02-B7DE-8FB0-4711-A26A8902E3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97514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1402080" y="278619"/>
            <a:ext cx="9494520" cy="132556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sz="4800" dirty="0">
                <a:solidFill>
                  <a:srgbClr val="00B0F0"/>
                </a:solidFill>
              </a:rPr>
              <a:t> Today’s “Authenticity” Agenda</a:t>
            </a:r>
            <a:endParaRPr sz="4800"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235242"/>
            <a:ext cx="11277600" cy="4501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a look at the card on your table.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 both Unicorn Qualities amongst yourselves.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most interested among you in sharpening that skill?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two who are most committed can share the reason and area you will explore to develop your Unicorn capacity.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32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1156422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235242"/>
            <a:ext cx="11277600" cy="4501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Fast 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time matters.  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Wins.</a:t>
            </a:r>
          </a:p>
          <a:p>
            <a:pPr marL="1498600" lvl="3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Authentic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to being vulnerable. 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mistakes with humility to bring people together.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411265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235242"/>
            <a:ext cx="11277600" cy="4501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Agile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aware of the need to be more flexible as we age.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positivity and problem-solve around it.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Solver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to find solutions.  Avoid being The Victim.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Humility.  Be a lifelong learner.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413879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235242"/>
            <a:ext cx="11277600" cy="4501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Anticipator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the ability to see what’s coming next.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 yourself, your history, your surroundings.  Stay cool.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Prepared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Luck happens to those who are prepared. 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your homework. Think things through beforehand.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12720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2189900" y="278619"/>
            <a:ext cx="7812200" cy="13255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 The Twelve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9277" y="1235242"/>
            <a:ext cx="11277600" cy="4501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Self-Aware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Socrates: “Know Thyself.”  Be honest with yourself.  Know your strengths and weaknesses.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Self-awareness is a survival skill. It’s knowing all about you while knowing that it’s NOT all about you.</a:t>
            </a:r>
          </a:p>
          <a:p>
            <a:pPr marL="1348739" lvl="2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Curious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a genuine interest in others and the world around you; letting your heart and mind be captivated.</a:t>
            </a:r>
          </a:p>
          <a:p>
            <a:pPr marL="1841500" lvl="3" indent="-342900" defTabSz="868680">
              <a:lnSpc>
                <a:spcPct val="100000"/>
              </a:lnSpc>
              <a:spcBef>
                <a:spcPts val="1200"/>
              </a:spcBef>
              <a:buSzPct val="60000"/>
              <a:buFont typeface="Wingdings" pitchFamily="2" charset="2"/>
              <a:buChar char="Ø"/>
              <a:defRPr sz="2375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1F4E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your intuition, your “gut,” to explore possibilities.</a:t>
            </a:r>
          </a:p>
          <a:p>
            <a:pPr marL="1005839" lvl="2" indent="0" defTabSz="868680">
              <a:lnSpc>
                <a:spcPct val="100000"/>
              </a:lnSpc>
              <a:spcBef>
                <a:spcPts val="1200"/>
              </a:spcBef>
              <a:buSzPct val="60000"/>
              <a:buNone/>
              <a:defRPr sz="2375">
                <a:solidFill>
                  <a:srgbClr val="000000"/>
                </a:solidFill>
              </a:defRPr>
            </a:pPr>
            <a:endParaRPr lang="en-US" sz="2500" dirty="0">
              <a:solidFill>
                <a:srgbClr val="1F4E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1C67B-28D1-51AE-6EE5-0B46FFDE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" y="5637029"/>
            <a:ext cx="2321266" cy="1142384"/>
          </a:xfrm>
          <a:prstGeom prst="rect">
            <a:avLst/>
          </a:prstGeom>
        </p:spPr>
      </p:pic>
      <p:pic>
        <p:nvPicPr>
          <p:cNvPr id="5" name="SfG.png" descr="SfG.png">
            <a:extLst>
              <a:ext uri="{FF2B5EF4-FFF2-40B4-BE49-F238E27FC236}">
                <a16:creationId xmlns:a16="http://schemas.microsoft.com/office/drawing/2014/main" id="{CC6C8394-BC08-DE39-3D86-21B2A568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867" y="5820435"/>
            <a:ext cx="2848550" cy="9421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81557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BF758490EA542B6D5C6766BF526EA" ma:contentTypeVersion="18" ma:contentTypeDescription="Create a new document." ma:contentTypeScope="" ma:versionID="8927596916e0810e45551d2f367b0aa3">
  <xsd:schema xmlns:xsd="http://www.w3.org/2001/XMLSchema" xmlns:xs="http://www.w3.org/2001/XMLSchema" xmlns:p="http://schemas.microsoft.com/office/2006/metadata/properties" xmlns:ns2="08093f06-e5cd-49b4-a6f8-8e2b70e97951" xmlns:ns3="33acb97d-b662-4a67-9383-7655cbd99ee6" targetNamespace="http://schemas.microsoft.com/office/2006/metadata/properties" ma:root="true" ma:fieldsID="73c84add36b7e238f3062fa35b592e26" ns2:_="" ns3:_="">
    <xsd:import namespace="08093f06-e5cd-49b4-a6f8-8e2b70e97951"/>
    <xsd:import namespace="33acb97d-b662-4a67-9383-7655cbd99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93f06-e5cd-49b4-a6f8-8e2b70e979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c087164-a41c-4804-b555-fb7e70d574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cb97d-b662-4a67-9383-7655cbd99e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451177-9350-40df-8961-df11670e298c}" ma:internalName="TaxCatchAll" ma:showField="CatchAllData" ma:web="33acb97d-b662-4a67-9383-7655cbd99e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61BE23-F15D-4128-8FE2-A5A5839AB439}"/>
</file>

<file path=customXml/itemProps2.xml><?xml version="1.0" encoding="utf-8"?>
<ds:datastoreItem xmlns:ds="http://schemas.openxmlformats.org/officeDocument/2006/customXml" ds:itemID="{7729A4B4-E860-4CF2-AD6A-C3AAB8A5449F}"/>
</file>

<file path=docProps/app.xml><?xml version="1.0" encoding="utf-8"?>
<Properties xmlns="http://schemas.openxmlformats.org/officeDocument/2006/extended-properties" xmlns:vt="http://schemas.openxmlformats.org/officeDocument/2006/docPropsVTypes">
  <Template>{2EED3708-62A7-2143-8D8E-99DFED009456}tf10001076</Template>
  <TotalTime>768</TotalTime>
  <Words>493</Words>
  <Application>Microsoft Macintosh PowerPoint</Application>
  <PresentationFormat>Widescreen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Helvetica</vt:lpstr>
      <vt:lpstr>Wingdings</vt:lpstr>
      <vt:lpstr>Office Theme</vt:lpstr>
      <vt:lpstr>Wiregrass Foundation</vt:lpstr>
      <vt:lpstr>Thoughts on UNICORNS</vt:lpstr>
      <vt:lpstr>Overall Response to the Theme?</vt:lpstr>
      <vt:lpstr>Premises</vt:lpstr>
      <vt:lpstr> Today’s “Authenticity” Agenda</vt:lpstr>
      <vt:lpstr> The Twelve</vt:lpstr>
      <vt:lpstr> The Twelve</vt:lpstr>
      <vt:lpstr> The Twelve</vt:lpstr>
      <vt:lpstr> The Twelve</vt:lpstr>
      <vt:lpstr> The Twelve</vt:lpstr>
      <vt:lpstr> The Twelve</vt:lpstr>
      <vt:lpstr> Pause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 Working Genius</dc:title>
  <cp:lastModifiedBy>Fran LaMattina</cp:lastModifiedBy>
  <cp:revision>31</cp:revision>
  <dcterms:modified xsi:type="dcterms:W3CDTF">2024-04-21T22:05:07Z</dcterms:modified>
</cp:coreProperties>
</file>